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1.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2.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61" r:id="rId2"/>
    <p:sldId id="284" r:id="rId3"/>
    <p:sldId id="257" r:id="rId4"/>
    <p:sldId id="271" r:id="rId5"/>
    <p:sldId id="273" r:id="rId6"/>
    <p:sldId id="285" r:id="rId7"/>
    <p:sldId id="274" r:id="rId8"/>
    <p:sldId id="275" r:id="rId9"/>
    <p:sldId id="276" r:id="rId10"/>
    <p:sldId id="277" r:id="rId11"/>
    <p:sldId id="278" r:id="rId12"/>
    <p:sldId id="279" r:id="rId13"/>
    <p:sldId id="280" r:id="rId14"/>
    <p:sldId id="281" r:id="rId15"/>
    <p:sldId id="282" r:id="rId16"/>
    <p:sldId id="28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6" autoAdjust="0"/>
  </p:normalViewPr>
  <p:slideViewPr>
    <p:cSldViewPr snapToGrid="0">
      <p:cViewPr varScale="1">
        <p:scale>
          <a:sx n="115" d="100"/>
          <a:sy n="115" d="100"/>
        </p:scale>
        <p:origin x="372" y="90"/>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13.xml"/><Relationship Id="rId1" Type="http://schemas.microsoft.com/office/2011/relationships/chartStyle" Target="style13.xml"/></Relationships>
</file>

<file path=ppt/charts/_rels/chart2.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Cloud\Dropbox\Ruslan%20Personal%20Files\Projects\Yakov_Ezra\Sarit\PilotWeekStudy\Presentations\PilotWeekStudy_SARIT_FIBRO_DAT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PHQ15  Somatization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Sheet1!$B$1</c:f>
              <c:strCache>
                <c:ptCount val="1"/>
                <c:pt idx="0">
                  <c:v>PHQ15  Somatization Score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3DA2-4A57-9169-C731620556C8}"/>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3DA2-4A57-9169-C731620556C8}"/>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3DA2-4A57-9169-C731620556C8}"/>
              </c:ext>
            </c:extLst>
          </c:dPt>
          <c:dLbls>
            <c:dLbl>
              <c:idx val="1"/>
              <c:layout>
                <c:manualLayout>
                  <c:x val="1.2278309640922285E-2"/>
                  <c:y val="-1.559251814502575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DA2-4A57-9169-C731620556C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Sheet1!$A$2:$A$4</c:f>
              <c:strCache>
                <c:ptCount val="3"/>
                <c:pt idx="0">
                  <c:v>Before Rehabilitation</c:v>
                </c:pt>
                <c:pt idx="1">
                  <c:v>After Rehabilitation</c:v>
                </c:pt>
                <c:pt idx="2">
                  <c:v>Follow-up</c:v>
                </c:pt>
              </c:strCache>
            </c:strRef>
          </c:cat>
          <c:val>
            <c:numRef>
              <c:f>Sheet1!$B$2:$B$4</c:f>
              <c:numCache>
                <c:formatCode>###0.0</c:formatCode>
                <c:ptCount val="3"/>
                <c:pt idx="0">
                  <c:v>14.4</c:v>
                </c:pt>
                <c:pt idx="1">
                  <c:v>5.1333333333333337</c:v>
                </c:pt>
                <c:pt idx="2">
                  <c:v>12.200000000000001</c:v>
                </c:pt>
              </c:numCache>
            </c:numRef>
          </c:val>
          <c:extLst>
            <c:ext xmlns:c16="http://schemas.microsoft.com/office/drawing/2014/chart" uri="{C3380CC4-5D6E-409C-BE32-E72D297353CC}">
              <c16:uniqueId val="{00000006-3DA2-4A57-9169-C731620556C8}"/>
            </c:ext>
          </c:extLst>
        </c:ser>
        <c:dLbls>
          <c:dLblPos val="outEnd"/>
          <c:showLegendKey val="0"/>
          <c:showVal val="1"/>
          <c:showCatName val="0"/>
          <c:showSerName val="0"/>
          <c:showPercent val="0"/>
          <c:showBubbleSize val="0"/>
        </c:dLbls>
        <c:gapWidth val="267"/>
        <c:overlap val="-43"/>
        <c:axId val="85287296"/>
        <c:axId val="85326080"/>
      </c:barChart>
      <c:catAx>
        <c:axId val="8528729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85326080"/>
        <c:crosses val="autoZero"/>
        <c:auto val="1"/>
        <c:lblAlgn val="ctr"/>
        <c:lblOffset val="100"/>
        <c:noMultiLvlLbl val="0"/>
      </c:catAx>
      <c:valAx>
        <c:axId val="8532608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85287296"/>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Rumination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Sheet2!$C$1</c:f>
              <c:strCache>
                <c:ptCount val="1"/>
                <c:pt idx="0">
                  <c:v>PCS Score: Rumination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3B-4D6C-BD55-9D000D20ADDB}"/>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833B-4D6C-BD55-9D000D20ADDB}"/>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833B-4D6C-BD55-9D000D20AD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Sheet2!$A$2:$A$4</c:f>
              <c:strCache>
                <c:ptCount val="3"/>
                <c:pt idx="0">
                  <c:v>Before Rehabilitation</c:v>
                </c:pt>
                <c:pt idx="1">
                  <c:v>After Rehabilitation</c:v>
                </c:pt>
                <c:pt idx="2">
                  <c:v>Follow-up</c:v>
                </c:pt>
              </c:strCache>
            </c:strRef>
          </c:cat>
          <c:val>
            <c:numRef>
              <c:f>Sheet2!$C$2:$C$4</c:f>
              <c:numCache>
                <c:formatCode>###0.0</c:formatCode>
                <c:ptCount val="3"/>
                <c:pt idx="0">
                  <c:v>9.5333333333333332</c:v>
                </c:pt>
                <c:pt idx="1">
                  <c:v>4</c:v>
                </c:pt>
                <c:pt idx="2">
                  <c:v>6.7333333333333334</c:v>
                </c:pt>
              </c:numCache>
            </c:numRef>
          </c:val>
          <c:extLst>
            <c:ext xmlns:c16="http://schemas.microsoft.com/office/drawing/2014/chart" uri="{C3380CC4-5D6E-409C-BE32-E72D297353CC}">
              <c16:uniqueId val="{00000006-833B-4D6C-BD55-9D000D20ADDB}"/>
            </c:ext>
          </c:extLst>
        </c:ser>
        <c:dLbls>
          <c:dLblPos val="outEnd"/>
          <c:showLegendKey val="0"/>
          <c:showVal val="1"/>
          <c:showCatName val="0"/>
          <c:showSerName val="0"/>
          <c:showPercent val="0"/>
          <c:showBubbleSize val="0"/>
        </c:dLbls>
        <c:gapWidth val="267"/>
        <c:overlap val="-43"/>
        <c:axId val="117146368"/>
        <c:axId val="117321728"/>
      </c:barChart>
      <c:catAx>
        <c:axId val="11714636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7321728"/>
        <c:crosses val="autoZero"/>
        <c:auto val="1"/>
        <c:lblAlgn val="ctr"/>
        <c:lblOffset val="100"/>
        <c:noMultiLvlLbl val="0"/>
      </c:catAx>
      <c:valAx>
        <c:axId val="117321728"/>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714636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Magnification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Sheet2!$D$1</c:f>
              <c:strCache>
                <c:ptCount val="1"/>
                <c:pt idx="0">
                  <c:v>PCS Score: Magnification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137F-4113-AF81-5CF9626C109E}"/>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137F-4113-AF81-5CF9626C109E}"/>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137F-4113-AF81-5CF9626C109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Sheet2!$A$2:$A$4</c:f>
              <c:strCache>
                <c:ptCount val="3"/>
                <c:pt idx="0">
                  <c:v>Before Rehabilitation</c:v>
                </c:pt>
                <c:pt idx="1">
                  <c:v>After Rehabilitation</c:v>
                </c:pt>
                <c:pt idx="2">
                  <c:v>Follow-up</c:v>
                </c:pt>
              </c:strCache>
            </c:strRef>
          </c:cat>
          <c:val>
            <c:numRef>
              <c:f>Sheet2!$D$2:$D$4</c:f>
              <c:numCache>
                <c:formatCode>###0.0</c:formatCode>
                <c:ptCount val="3"/>
                <c:pt idx="0">
                  <c:v>6.2</c:v>
                </c:pt>
                <c:pt idx="1">
                  <c:v>1.4666666666666668</c:v>
                </c:pt>
                <c:pt idx="2">
                  <c:v>4.5333333333333332</c:v>
                </c:pt>
              </c:numCache>
            </c:numRef>
          </c:val>
          <c:extLst>
            <c:ext xmlns:c16="http://schemas.microsoft.com/office/drawing/2014/chart" uri="{C3380CC4-5D6E-409C-BE32-E72D297353CC}">
              <c16:uniqueId val="{00000006-137F-4113-AF81-5CF9626C109E}"/>
            </c:ext>
          </c:extLst>
        </c:ser>
        <c:dLbls>
          <c:dLblPos val="outEnd"/>
          <c:showLegendKey val="0"/>
          <c:showVal val="1"/>
          <c:showCatName val="0"/>
          <c:showSerName val="0"/>
          <c:showPercent val="0"/>
          <c:showBubbleSize val="0"/>
        </c:dLbls>
        <c:gapWidth val="267"/>
        <c:overlap val="-43"/>
        <c:axId val="117388800"/>
        <c:axId val="117417472"/>
      </c:barChart>
      <c:catAx>
        <c:axId val="11738880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7417472"/>
        <c:crosses val="autoZero"/>
        <c:auto val="1"/>
        <c:lblAlgn val="ctr"/>
        <c:lblOffset val="100"/>
        <c:noMultiLvlLbl val="0"/>
      </c:catAx>
      <c:valAx>
        <c:axId val="117417472"/>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738880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PCS Score: Helplessness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0"/>
        <c:ser>
          <c:idx val="0"/>
          <c:order val="0"/>
          <c:tx>
            <c:strRef>
              <c:f>Sheet2!$E$1</c:f>
              <c:strCache>
                <c:ptCount val="1"/>
                <c:pt idx="0">
                  <c:v>PCS Score: Helplessness (mean)</c:v>
                </c:pt>
              </c:strCache>
            </c:strRef>
          </c:tx>
          <c:spPr>
            <a:solidFill>
              <a:schemeClr val="accent3"/>
            </a:solidFill>
            <a:ln>
              <a:noFill/>
            </a:ln>
            <a:effectLst/>
          </c:spPr>
          <c:invertIfNegative val="0"/>
          <c:cat>
            <c:strRef>
              <c:f>Sheet2!$A$2:$A$4</c:f>
              <c:strCache>
                <c:ptCount val="3"/>
                <c:pt idx="0">
                  <c:v>Before Rehabilitation</c:v>
                </c:pt>
                <c:pt idx="1">
                  <c:v>After Rehabilitation</c:v>
                </c:pt>
                <c:pt idx="2">
                  <c:v>Follow-up</c:v>
                </c:pt>
              </c:strCache>
            </c:strRef>
          </c:cat>
          <c:val>
            <c:numRef>
              <c:f>Sheet2!$E$2:$E$4</c:f>
              <c:numCache>
                <c:formatCode>###0.0</c:formatCode>
                <c:ptCount val="3"/>
                <c:pt idx="0">
                  <c:v>13.666666666666668</c:v>
                </c:pt>
                <c:pt idx="1">
                  <c:v>2.8</c:v>
                </c:pt>
                <c:pt idx="2">
                  <c:v>10.933333333333332</c:v>
                </c:pt>
              </c:numCache>
            </c:numRef>
          </c:val>
          <c:extLst>
            <c:ext xmlns:c16="http://schemas.microsoft.com/office/drawing/2014/chart" uri="{C3380CC4-5D6E-409C-BE32-E72D297353CC}">
              <c16:uniqueId val="{00000000-ECB8-4E75-AB38-307F0066654D}"/>
            </c:ext>
          </c:extLst>
        </c:ser>
        <c:dLbls>
          <c:showLegendKey val="0"/>
          <c:showVal val="0"/>
          <c:showCatName val="0"/>
          <c:showSerName val="0"/>
          <c:showPercent val="0"/>
          <c:showBubbleSize val="0"/>
        </c:dLbls>
        <c:gapWidth val="267"/>
        <c:overlap val="-43"/>
        <c:axId val="117673984"/>
        <c:axId val="117675520"/>
      </c:barChart>
      <c:catAx>
        <c:axId val="11767398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7675520"/>
        <c:crosses val="autoZero"/>
        <c:auto val="1"/>
        <c:lblAlgn val="ctr"/>
        <c:lblOffset val="100"/>
        <c:noMultiLvlLbl val="0"/>
      </c:catAx>
      <c:valAx>
        <c:axId val="11767552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767398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DEQ-SC6 Scale (mean)</a:t>
            </a:r>
            <a:endParaRPr lang="fr-FR" dirty="0"/>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Sheet3!$B$1</c:f>
              <c:strCache>
                <c:ptCount val="1"/>
                <c:pt idx="0">
                  <c:v>DEQ-SC6 Scale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942-463F-A46A-11F28164C0A0}"/>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B942-463F-A46A-11F28164C0A0}"/>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B942-463F-A46A-11F28164C0A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Sheet3!$A$2:$A$4</c:f>
              <c:strCache>
                <c:ptCount val="3"/>
                <c:pt idx="0">
                  <c:v>Before Rehabilitation</c:v>
                </c:pt>
                <c:pt idx="1">
                  <c:v>After Rehabilitation</c:v>
                </c:pt>
                <c:pt idx="2">
                  <c:v>Follow-up</c:v>
                </c:pt>
              </c:strCache>
            </c:strRef>
          </c:cat>
          <c:val>
            <c:numRef>
              <c:f>Sheet3!$B$2:$B$4</c:f>
              <c:numCache>
                <c:formatCode>###0.0</c:formatCode>
                <c:ptCount val="3"/>
                <c:pt idx="0">
                  <c:v>4.6066666666666665</c:v>
                </c:pt>
                <c:pt idx="1">
                  <c:v>3.3000000000000003</c:v>
                </c:pt>
                <c:pt idx="2">
                  <c:v>3.9222222222222221</c:v>
                </c:pt>
              </c:numCache>
            </c:numRef>
          </c:val>
          <c:extLst>
            <c:ext xmlns:c16="http://schemas.microsoft.com/office/drawing/2014/chart" uri="{C3380CC4-5D6E-409C-BE32-E72D297353CC}">
              <c16:uniqueId val="{00000006-B942-463F-A46A-11F28164C0A0}"/>
            </c:ext>
          </c:extLst>
        </c:ser>
        <c:dLbls>
          <c:dLblPos val="outEnd"/>
          <c:showLegendKey val="0"/>
          <c:showVal val="1"/>
          <c:showCatName val="0"/>
          <c:showSerName val="0"/>
          <c:showPercent val="0"/>
          <c:showBubbleSize val="0"/>
        </c:dLbls>
        <c:gapWidth val="267"/>
        <c:overlap val="-43"/>
        <c:axId val="117713920"/>
        <c:axId val="117734400"/>
      </c:barChart>
      <c:catAx>
        <c:axId val="11771392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7734400"/>
        <c:crosses val="autoZero"/>
        <c:auto val="1"/>
        <c:lblAlgn val="ctr"/>
        <c:lblOffset val="100"/>
        <c:noMultiLvlLbl val="0"/>
      </c:catAx>
      <c:valAx>
        <c:axId val="11773440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771392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Somatization Score Severity Categories</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0"/>
        <c:ser>
          <c:idx val="0"/>
          <c:order val="0"/>
          <c:tx>
            <c:strRef>
              <c:f>Sheet1!$C$6</c:f>
              <c:strCache>
                <c:ptCount val="1"/>
                <c:pt idx="0">
                  <c:v>Before Rehabilitation</c:v>
                </c:pt>
              </c:strCache>
            </c:strRef>
          </c:tx>
          <c:spPr>
            <a:solidFill>
              <a:schemeClr val="accent1"/>
            </a:solidFill>
            <a:ln>
              <a:noFill/>
            </a:ln>
            <a:effectLst/>
          </c:spPr>
          <c:invertIfNegative val="0"/>
          <c:cat>
            <c:strRef>
              <c:f>Sheet1!$B$7:$B$10</c:f>
              <c:strCache>
                <c:ptCount val="4"/>
                <c:pt idx="0">
                  <c:v>Minimal</c:v>
                </c:pt>
                <c:pt idx="1">
                  <c:v>Mild</c:v>
                </c:pt>
                <c:pt idx="2">
                  <c:v>Moderate</c:v>
                </c:pt>
                <c:pt idx="3">
                  <c:v>Severe</c:v>
                </c:pt>
              </c:strCache>
            </c:strRef>
          </c:cat>
          <c:val>
            <c:numRef>
              <c:f>Sheet1!$C$7:$C$10</c:f>
              <c:numCache>
                <c:formatCode>###0</c:formatCode>
                <c:ptCount val="4"/>
                <c:pt idx="0">
                  <c:v>1</c:v>
                </c:pt>
                <c:pt idx="1">
                  <c:v>2</c:v>
                </c:pt>
                <c:pt idx="2">
                  <c:v>6</c:v>
                </c:pt>
                <c:pt idx="3">
                  <c:v>6</c:v>
                </c:pt>
              </c:numCache>
            </c:numRef>
          </c:val>
          <c:extLst>
            <c:ext xmlns:c16="http://schemas.microsoft.com/office/drawing/2014/chart" uri="{C3380CC4-5D6E-409C-BE32-E72D297353CC}">
              <c16:uniqueId val="{00000000-9505-4E16-8983-8734E751BA08}"/>
            </c:ext>
          </c:extLst>
        </c:ser>
        <c:ser>
          <c:idx val="1"/>
          <c:order val="1"/>
          <c:tx>
            <c:strRef>
              <c:f>Sheet1!$D$6</c:f>
              <c:strCache>
                <c:ptCount val="1"/>
                <c:pt idx="0">
                  <c:v>After Rehabilitation</c:v>
                </c:pt>
              </c:strCache>
            </c:strRef>
          </c:tx>
          <c:spPr>
            <a:solidFill>
              <a:schemeClr val="accent3"/>
            </a:solidFill>
            <a:ln>
              <a:noFill/>
            </a:ln>
            <a:effectLst/>
          </c:spPr>
          <c:invertIfNegative val="0"/>
          <c:cat>
            <c:strRef>
              <c:f>Sheet1!$B$7:$B$10</c:f>
              <c:strCache>
                <c:ptCount val="4"/>
                <c:pt idx="0">
                  <c:v>Minimal</c:v>
                </c:pt>
                <c:pt idx="1">
                  <c:v>Mild</c:v>
                </c:pt>
                <c:pt idx="2">
                  <c:v>Moderate</c:v>
                </c:pt>
                <c:pt idx="3">
                  <c:v>Severe</c:v>
                </c:pt>
              </c:strCache>
            </c:strRef>
          </c:cat>
          <c:val>
            <c:numRef>
              <c:f>Sheet1!$D$7:$D$10</c:f>
              <c:numCache>
                <c:formatCode>###0</c:formatCode>
                <c:ptCount val="4"/>
                <c:pt idx="0">
                  <c:v>7</c:v>
                </c:pt>
                <c:pt idx="1">
                  <c:v>6</c:v>
                </c:pt>
                <c:pt idx="2">
                  <c:v>2</c:v>
                </c:pt>
                <c:pt idx="3">
                  <c:v>0</c:v>
                </c:pt>
              </c:numCache>
            </c:numRef>
          </c:val>
          <c:extLst>
            <c:ext xmlns:c16="http://schemas.microsoft.com/office/drawing/2014/chart" uri="{C3380CC4-5D6E-409C-BE32-E72D297353CC}">
              <c16:uniqueId val="{00000001-9505-4E16-8983-8734E751BA08}"/>
            </c:ext>
          </c:extLst>
        </c:ser>
        <c:ser>
          <c:idx val="2"/>
          <c:order val="2"/>
          <c:tx>
            <c:strRef>
              <c:f>Sheet1!$E$6</c:f>
              <c:strCache>
                <c:ptCount val="1"/>
                <c:pt idx="0">
                  <c:v>Follow-up</c:v>
                </c:pt>
              </c:strCache>
            </c:strRef>
          </c:tx>
          <c:spPr>
            <a:solidFill>
              <a:schemeClr val="accent5"/>
            </a:solidFill>
            <a:ln>
              <a:noFill/>
            </a:ln>
            <a:effectLst/>
          </c:spPr>
          <c:invertIfNegative val="0"/>
          <c:cat>
            <c:strRef>
              <c:f>Sheet1!$B$7:$B$10</c:f>
              <c:strCache>
                <c:ptCount val="4"/>
                <c:pt idx="0">
                  <c:v>Minimal</c:v>
                </c:pt>
                <c:pt idx="1">
                  <c:v>Mild</c:v>
                </c:pt>
                <c:pt idx="2">
                  <c:v>Moderate</c:v>
                </c:pt>
                <c:pt idx="3">
                  <c:v>Severe</c:v>
                </c:pt>
              </c:strCache>
            </c:strRef>
          </c:cat>
          <c:val>
            <c:numRef>
              <c:f>Sheet1!$E$7:$E$10</c:f>
              <c:numCache>
                <c:formatCode>###0</c:formatCode>
                <c:ptCount val="4"/>
                <c:pt idx="0">
                  <c:v>3</c:v>
                </c:pt>
                <c:pt idx="1">
                  <c:v>3</c:v>
                </c:pt>
                <c:pt idx="2">
                  <c:v>3</c:v>
                </c:pt>
                <c:pt idx="3">
                  <c:v>6</c:v>
                </c:pt>
              </c:numCache>
            </c:numRef>
          </c:val>
          <c:extLst>
            <c:ext xmlns:c16="http://schemas.microsoft.com/office/drawing/2014/chart" uri="{C3380CC4-5D6E-409C-BE32-E72D297353CC}">
              <c16:uniqueId val="{00000002-9505-4E16-8983-8734E751BA08}"/>
            </c:ext>
          </c:extLst>
        </c:ser>
        <c:dLbls>
          <c:showLegendKey val="0"/>
          <c:showVal val="0"/>
          <c:showCatName val="0"/>
          <c:showSerName val="0"/>
          <c:showPercent val="0"/>
          <c:showBubbleSize val="0"/>
        </c:dLbls>
        <c:gapWidth val="267"/>
        <c:overlap val="-43"/>
        <c:axId val="85693952"/>
        <c:axId val="85695488"/>
      </c:barChart>
      <c:catAx>
        <c:axId val="8569395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85695488"/>
        <c:crosses val="autoZero"/>
        <c:auto val="1"/>
        <c:lblAlgn val="ctr"/>
        <c:lblOffset val="100"/>
        <c:noMultiLvlLbl val="0"/>
      </c:catAx>
      <c:valAx>
        <c:axId val="85695488"/>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85693952"/>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legend>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a:t>
            </a:r>
            <a:r>
              <a:rPr lang="ru-RU" dirty="0"/>
              <a:t>-Т</a:t>
            </a:r>
            <a:r>
              <a:rPr lang="en-US" dirty="0"/>
              <a:t>OPS Pain Symptom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Sheet1!$C$1</c:f>
              <c:strCache>
                <c:ptCount val="1"/>
                <c:pt idx="0">
                  <c:v>S-ТOPS Pain Symptom Score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4DA-4D3B-9966-781438F6C769}"/>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B4DA-4D3B-9966-781438F6C769}"/>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B4DA-4D3B-9966-781438F6C76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Sheet1!$A$2:$A$4</c:f>
              <c:strCache>
                <c:ptCount val="3"/>
                <c:pt idx="0">
                  <c:v>Before Rehabilitation</c:v>
                </c:pt>
                <c:pt idx="1">
                  <c:v>After Rehabilitation</c:v>
                </c:pt>
                <c:pt idx="2">
                  <c:v>Follow-up</c:v>
                </c:pt>
              </c:strCache>
            </c:strRef>
          </c:cat>
          <c:val>
            <c:numRef>
              <c:f>Sheet1!$C$2:$C$4</c:f>
              <c:numCache>
                <c:formatCode>###0.0</c:formatCode>
                <c:ptCount val="3"/>
                <c:pt idx="0">
                  <c:v>75.641025641025635</c:v>
                </c:pt>
                <c:pt idx="1">
                  <c:v>34.935897435897445</c:v>
                </c:pt>
                <c:pt idx="2">
                  <c:v>55.769230769230766</c:v>
                </c:pt>
              </c:numCache>
            </c:numRef>
          </c:val>
          <c:extLst>
            <c:ext xmlns:c16="http://schemas.microsoft.com/office/drawing/2014/chart" uri="{C3380CC4-5D6E-409C-BE32-E72D297353CC}">
              <c16:uniqueId val="{00000006-B4DA-4D3B-9966-781438F6C769}"/>
            </c:ext>
          </c:extLst>
        </c:ser>
        <c:dLbls>
          <c:dLblPos val="outEnd"/>
          <c:showLegendKey val="0"/>
          <c:showVal val="1"/>
          <c:showCatName val="0"/>
          <c:showSerName val="0"/>
          <c:showPercent val="0"/>
          <c:showBubbleSize val="0"/>
        </c:dLbls>
        <c:gapWidth val="267"/>
        <c:overlap val="-43"/>
        <c:axId val="85709568"/>
        <c:axId val="85728640"/>
      </c:barChart>
      <c:catAx>
        <c:axId val="8570956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85728640"/>
        <c:crosses val="autoZero"/>
        <c:auto val="1"/>
        <c:lblAlgn val="ctr"/>
        <c:lblOffset val="100"/>
        <c:noMultiLvlLbl val="0"/>
      </c:catAx>
      <c:valAx>
        <c:axId val="8572864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8570956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SF36 - Physical Health</a:t>
            </a:r>
            <a:r>
              <a:rPr lang="en-US" baseline="0" dirty="0"/>
              <a:t> Summary </a:t>
            </a:r>
            <a:r>
              <a:rPr lang="en-US" dirty="0"/>
              <a:t>(mean)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Sheet1!$D$1</c:f>
              <c:strCache>
                <c:ptCount val="1"/>
                <c:pt idx="0">
                  <c:v>SF36 - Physical Health Summary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423D-4BFF-90AB-5297BD848660}"/>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423D-4BFF-90AB-5297BD848660}"/>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423D-4BFF-90AB-5297BD84866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Sheet1!$A$2:$A$4</c:f>
              <c:strCache>
                <c:ptCount val="3"/>
                <c:pt idx="0">
                  <c:v>Before Rehabilitation</c:v>
                </c:pt>
                <c:pt idx="1">
                  <c:v>After Rehabilitation</c:v>
                </c:pt>
                <c:pt idx="2">
                  <c:v>Follow-up</c:v>
                </c:pt>
              </c:strCache>
            </c:strRef>
          </c:cat>
          <c:val>
            <c:numRef>
              <c:f>Sheet1!$D$2:$D$4</c:f>
              <c:numCache>
                <c:formatCode>###0.0</c:formatCode>
                <c:ptCount val="3"/>
                <c:pt idx="0">
                  <c:v>32.704863398199336</c:v>
                </c:pt>
                <c:pt idx="1">
                  <c:v>42.559132024733131</c:v>
                </c:pt>
                <c:pt idx="2">
                  <c:v>35.054897081344869</c:v>
                </c:pt>
              </c:numCache>
            </c:numRef>
          </c:val>
          <c:extLst>
            <c:ext xmlns:c16="http://schemas.microsoft.com/office/drawing/2014/chart" uri="{C3380CC4-5D6E-409C-BE32-E72D297353CC}">
              <c16:uniqueId val="{00000006-423D-4BFF-90AB-5297BD848660}"/>
            </c:ext>
          </c:extLst>
        </c:ser>
        <c:dLbls>
          <c:dLblPos val="outEnd"/>
          <c:showLegendKey val="0"/>
          <c:showVal val="1"/>
          <c:showCatName val="0"/>
          <c:showSerName val="0"/>
          <c:showPercent val="0"/>
          <c:showBubbleSize val="0"/>
        </c:dLbls>
        <c:gapWidth val="267"/>
        <c:overlap val="-43"/>
        <c:axId val="85797120"/>
        <c:axId val="85833984"/>
      </c:barChart>
      <c:catAx>
        <c:axId val="8579712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85833984"/>
        <c:crosses val="autoZero"/>
        <c:auto val="1"/>
        <c:lblAlgn val="ctr"/>
        <c:lblOffset val="100"/>
        <c:noMultiLvlLbl val="0"/>
      </c:catAx>
      <c:valAx>
        <c:axId val="85833984"/>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8579712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SF36 - Mental Health Summary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Sheet1!$D$1</c:f>
              <c:strCache>
                <c:ptCount val="1"/>
                <c:pt idx="0">
                  <c:v>SF36 - Physical Health Summary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529D-4AB4-B8BF-1865C7D7DF72}"/>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529D-4AB4-B8BF-1865C7D7DF72}"/>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529D-4AB4-B8BF-1865C7D7DF7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Sheet1!$A$2:$A$4</c:f>
              <c:strCache>
                <c:ptCount val="3"/>
                <c:pt idx="0">
                  <c:v>Before Rehabilitation</c:v>
                </c:pt>
                <c:pt idx="1">
                  <c:v>After Rehabilitation</c:v>
                </c:pt>
                <c:pt idx="2">
                  <c:v>Follow-up</c:v>
                </c:pt>
              </c:strCache>
            </c:strRef>
          </c:cat>
          <c:val>
            <c:numRef>
              <c:f>Sheet1!$D$2:$D$4</c:f>
              <c:numCache>
                <c:formatCode>###0.0</c:formatCode>
                <c:ptCount val="3"/>
                <c:pt idx="0">
                  <c:v>32.704863398199336</c:v>
                </c:pt>
                <c:pt idx="1">
                  <c:v>42.559132024733131</c:v>
                </c:pt>
                <c:pt idx="2">
                  <c:v>35.054897081344869</c:v>
                </c:pt>
              </c:numCache>
            </c:numRef>
          </c:val>
          <c:extLst>
            <c:ext xmlns:c16="http://schemas.microsoft.com/office/drawing/2014/chart" uri="{C3380CC4-5D6E-409C-BE32-E72D297353CC}">
              <c16:uniqueId val="{00000006-529D-4AB4-B8BF-1865C7D7DF72}"/>
            </c:ext>
          </c:extLst>
        </c:ser>
        <c:dLbls>
          <c:dLblPos val="outEnd"/>
          <c:showLegendKey val="0"/>
          <c:showVal val="1"/>
          <c:showCatName val="0"/>
          <c:showSerName val="0"/>
          <c:showPercent val="0"/>
          <c:showBubbleSize val="0"/>
        </c:dLbls>
        <c:gapWidth val="267"/>
        <c:overlap val="-43"/>
        <c:axId val="112168960"/>
        <c:axId val="112181248"/>
      </c:barChart>
      <c:catAx>
        <c:axId val="112168960"/>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2181248"/>
        <c:crosses val="autoZero"/>
        <c:auto val="1"/>
        <c:lblAlgn val="ctr"/>
        <c:lblOffset val="100"/>
        <c:noMultiLvlLbl val="0"/>
      </c:catAx>
      <c:valAx>
        <c:axId val="112181248"/>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2168960"/>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STAI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Sheet1!$F$1</c:f>
              <c:strCache>
                <c:ptCount val="1"/>
                <c:pt idx="0">
                  <c:v>STAI Score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46A-44BA-A506-4809AB4FC36C}"/>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246A-44BA-A506-4809AB4FC36C}"/>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246A-44BA-A506-4809AB4FC36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Sheet1!$A$2:$A$4</c:f>
              <c:strCache>
                <c:ptCount val="3"/>
                <c:pt idx="0">
                  <c:v>Before Rehabilitation</c:v>
                </c:pt>
                <c:pt idx="1">
                  <c:v>After Rehabilitation</c:v>
                </c:pt>
                <c:pt idx="2">
                  <c:v>Follow-up</c:v>
                </c:pt>
              </c:strCache>
            </c:strRef>
          </c:cat>
          <c:val>
            <c:numRef>
              <c:f>Sheet1!$F$2:$F$4</c:f>
              <c:numCache>
                <c:formatCode>###0.0</c:formatCode>
                <c:ptCount val="3"/>
                <c:pt idx="0">
                  <c:v>46.266666666666666</c:v>
                </c:pt>
                <c:pt idx="1">
                  <c:v>30.8</c:v>
                </c:pt>
                <c:pt idx="2">
                  <c:v>40.533333333333331</c:v>
                </c:pt>
              </c:numCache>
            </c:numRef>
          </c:val>
          <c:extLst>
            <c:ext xmlns:c16="http://schemas.microsoft.com/office/drawing/2014/chart" uri="{C3380CC4-5D6E-409C-BE32-E72D297353CC}">
              <c16:uniqueId val="{00000006-246A-44BA-A506-4809AB4FC36C}"/>
            </c:ext>
          </c:extLst>
        </c:ser>
        <c:dLbls>
          <c:dLblPos val="outEnd"/>
          <c:showLegendKey val="0"/>
          <c:showVal val="1"/>
          <c:showCatName val="0"/>
          <c:showSerName val="0"/>
          <c:showPercent val="0"/>
          <c:showBubbleSize val="0"/>
        </c:dLbls>
        <c:gapWidth val="267"/>
        <c:overlap val="-43"/>
        <c:axId val="116361088"/>
        <c:axId val="116373376"/>
      </c:barChart>
      <c:catAx>
        <c:axId val="11636108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6373376"/>
        <c:crosses val="autoZero"/>
        <c:auto val="1"/>
        <c:lblAlgn val="ctr"/>
        <c:lblOffset val="100"/>
        <c:noMultiLvlLbl val="0"/>
      </c:catAx>
      <c:valAx>
        <c:axId val="116373376"/>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636108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PHQ9 Depression Severity Score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Sheet1!$G$1</c:f>
              <c:strCache>
                <c:ptCount val="1"/>
                <c:pt idx="0">
                  <c:v>PHQ9 Depression Severity Score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4F7-4DC4-A197-6A39C0C04387}"/>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84F7-4DC4-A197-6A39C0C04387}"/>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84F7-4DC4-A197-6A39C0C0438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Sheet1!$A$2:$A$4</c:f>
              <c:strCache>
                <c:ptCount val="3"/>
                <c:pt idx="0">
                  <c:v>Before Rehabilitation</c:v>
                </c:pt>
                <c:pt idx="1">
                  <c:v>After Rehabilitation</c:v>
                </c:pt>
                <c:pt idx="2">
                  <c:v>Follow-up</c:v>
                </c:pt>
              </c:strCache>
            </c:strRef>
          </c:cat>
          <c:val>
            <c:numRef>
              <c:f>Sheet1!$G$2:$G$4</c:f>
              <c:numCache>
                <c:formatCode>###0.0</c:formatCode>
                <c:ptCount val="3"/>
                <c:pt idx="0">
                  <c:v>13.533333333333333</c:v>
                </c:pt>
                <c:pt idx="1">
                  <c:v>3.4666666666666663</c:v>
                </c:pt>
                <c:pt idx="2">
                  <c:v>8.9999999999999982</c:v>
                </c:pt>
              </c:numCache>
            </c:numRef>
          </c:val>
          <c:extLst>
            <c:ext xmlns:c16="http://schemas.microsoft.com/office/drawing/2014/chart" uri="{C3380CC4-5D6E-409C-BE32-E72D297353CC}">
              <c16:uniqueId val="{00000006-84F7-4DC4-A197-6A39C0C04387}"/>
            </c:ext>
          </c:extLst>
        </c:ser>
        <c:dLbls>
          <c:dLblPos val="outEnd"/>
          <c:showLegendKey val="0"/>
          <c:showVal val="1"/>
          <c:showCatName val="0"/>
          <c:showSerName val="0"/>
          <c:showPercent val="0"/>
          <c:showBubbleSize val="0"/>
        </c:dLbls>
        <c:gapWidth val="267"/>
        <c:overlap val="-43"/>
        <c:axId val="116460928"/>
        <c:axId val="116485504"/>
      </c:barChart>
      <c:catAx>
        <c:axId val="11646092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6485504"/>
        <c:crosses val="autoZero"/>
        <c:auto val="1"/>
        <c:lblAlgn val="ctr"/>
        <c:lblOffset val="100"/>
        <c:noMultiLvlLbl val="0"/>
      </c:catAx>
      <c:valAx>
        <c:axId val="116485504"/>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646092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a:t>PHQ9 Depression Severity Categories </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0"/>
        <c:ser>
          <c:idx val="0"/>
          <c:order val="0"/>
          <c:tx>
            <c:strRef>
              <c:f>Sheet1!$G$6</c:f>
              <c:strCache>
                <c:ptCount val="1"/>
                <c:pt idx="0">
                  <c:v>Before Rehabilitation</c:v>
                </c:pt>
              </c:strCache>
            </c:strRef>
          </c:tx>
          <c:spPr>
            <a:solidFill>
              <a:schemeClr val="accent1"/>
            </a:solidFill>
            <a:ln>
              <a:noFill/>
            </a:ln>
            <a:effectLst/>
          </c:spPr>
          <c:invertIfNegative val="0"/>
          <c:cat>
            <c:strRef>
              <c:f>Sheet1!$F$7:$F$10</c:f>
              <c:strCache>
                <c:ptCount val="4"/>
                <c:pt idx="0">
                  <c:v>Minimal</c:v>
                </c:pt>
                <c:pt idx="1">
                  <c:v>Mild</c:v>
                </c:pt>
                <c:pt idx="2">
                  <c:v>Moderate</c:v>
                </c:pt>
                <c:pt idx="3">
                  <c:v>Severe</c:v>
                </c:pt>
              </c:strCache>
            </c:strRef>
          </c:cat>
          <c:val>
            <c:numRef>
              <c:f>Sheet1!$G$7:$G$10</c:f>
              <c:numCache>
                <c:formatCode>###0</c:formatCode>
                <c:ptCount val="4"/>
                <c:pt idx="0">
                  <c:v>1</c:v>
                </c:pt>
                <c:pt idx="1">
                  <c:v>6</c:v>
                </c:pt>
                <c:pt idx="2">
                  <c:v>1</c:v>
                </c:pt>
                <c:pt idx="3">
                  <c:v>7</c:v>
                </c:pt>
              </c:numCache>
            </c:numRef>
          </c:val>
          <c:extLst>
            <c:ext xmlns:c16="http://schemas.microsoft.com/office/drawing/2014/chart" uri="{C3380CC4-5D6E-409C-BE32-E72D297353CC}">
              <c16:uniqueId val="{00000000-C30E-4D69-9924-D15F0C745621}"/>
            </c:ext>
          </c:extLst>
        </c:ser>
        <c:ser>
          <c:idx val="1"/>
          <c:order val="1"/>
          <c:tx>
            <c:strRef>
              <c:f>Sheet1!$H$6</c:f>
              <c:strCache>
                <c:ptCount val="1"/>
                <c:pt idx="0">
                  <c:v>After Rehabilitation</c:v>
                </c:pt>
              </c:strCache>
            </c:strRef>
          </c:tx>
          <c:spPr>
            <a:solidFill>
              <a:schemeClr val="accent3"/>
            </a:solidFill>
            <a:ln>
              <a:noFill/>
            </a:ln>
            <a:effectLst/>
          </c:spPr>
          <c:invertIfNegative val="0"/>
          <c:cat>
            <c:strRef>
              <c:f>Sheet1!$F$7:$F$10</c:f>
              <c:strCache>
                <c:ptCount val="4"/>
                <c:pt idx="0">
                  <c:v>Minimal</c:v>
                </c:pt>
                <c:pt idx="1">
                  <c:v>Mild</c:v>
                </c:pt>
                <c:pt idx="2">
                  <c:v>Moderate</c:v>
                </c:pt>
                <c:pt idx="3">
                  <c:v>Severe</c:v>
                </c:pt>
              </c:strCache>
            </c:strRef>
          </c:cat>
          <c:val>
            <c:numRef>
              <c:f>Sheet1!$H$7:$H$10</c:f>
              <c:numCache>
                <c:formatCode>###0</c:formatCode>
                <c:ptCount val="4"/>
                <c:pt idx="0">
                  <c:v>9</c:v>
                </c:pt>
                <c:pt idx="1">
                  <c:v>4</c:v>
                </c:pt>
                <c:pt idx="2">
                  <c:v>2</c:v>
                </c:pt>
                <c:pt idx="3">
                  <c:v>0</c:v>
                </c:pt>
              </c:numCache>
            </c:numRef>
          </c:val>
          <c:extLst>
            <c:ext xmlns:c16="http://schemas.microsoft.com/office/drawing/2014/chart" uri="{C3380CC4-5D6E-409C-BE32-E72D297353CC}">
              <c16:uniqueId val="{00000001-C30E-4D69-9924-D15F0C745621}"/>
            </c:ext>
          </c:extLst>
        </c:ser>
        <c:ser>
          <c:idx val="2"/>
          <c:order val="2"/>
          <c:tx>
            <c:strRef>
              <c:f>Sheet1!$I$6</c:f>
              <c:strCache>
                <c:ptCount val="1"/>
                <c:pt idx="0">
                  <c:v>Follow-up</c:v>
                </c:pt>
              </c:strCache>
            </c:strRef>
          </c:tx>
          <c:spPr>
            <a:solidFill>
              <a:schemeClr val="accent5"/>
            </a:solidFill>
            <a:ln>
              <a:noFill/>
            </a:ln>
            <a:effectLst/>
          </c:spPr>
          <c:invertIfNegative val="0"/>
          <c:cat>
            <c:strRef>
              <c:f>Sheet1!$F$7:$F$10</c:f>
              <c:strCache>
                <c:ptCount val="4"/>
                <c:pt idx="0">
                  <c:v>Minimal</c:v>
                </c:pt>
                <c:pt idx="1">
                  <c:v>Mild</c:v>
                </c:pt>
                <c:pt idx="2">
                  <c:v>Moderate</c:v>
                </c:pt>
                <c:pt idx="3">
                  <c:v>Severe</c:v>
                </c:pt>
              </c:strCache>
            </c:strRef>
          </c:cat>
          <c:val>
            <c:numRef>
              <c:f>Sheet1!$I$7:$I$10</c:f>
              <c:numCache>
                <c:formatCode>###0</c:formatCode>
                <c:ptCount val="4"/>
                <c:pt idx="0">
                  <c:v>3</c:v>
                </c:pt>
                <c:pt idx="1">
                  <c:v>6</c:v>
                </c:pt>
                <c:pt idx="2">
                  <c:v>2</c:v>
                </c:pt>
                <c:pt idx="3">
                  <c:v>4</c:v>
                </c:pt>
              </c:numCache>
            </c:numRef>
          </c:val>
          <c:extLst>
            <c:ext xmlns:c16="http://schemas.microsoft.com/office/drawing/2014/chart" uri="{C3380CC4-5D6E-409C-BE32-E72D297353CC}">
              <c16:uniqueId val="{00000002-C30E-4D69-9924-D15F0C745621}"/>
            </c:ext>
          </c:extLst>
        </c:ser>
        <c:dLbls>
          <c:showLegendKey val="0"/>
          <c:showVal val="0"/>
          <c:showCatName val="0"/>
          <c:showSerName val="0"/>
          <c:showPercent val="0"/>
          <c:showBubbleSize val="0"/>
        </c:dLbls>
        <c:gapWidth val="267"/>
        <c:overlap val="-43"/>
        <c:axId val="116685824"/>
        <c:axId val="116687616"/>
      </c:barChart>
      <c:catAx>
        <c:axId val="11668582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6687616"/>
        <c:crosses val="autoZero"/>
        <c:auto val="1"/>
        <c:lblAlgn val="ctr"/>
        <c:lblOffset val="100"/>
        <c:noMultiLvlLbl val="0"/>
      </c:catAx>
      <c:valAx>
        <c:axId val="116687616"/>
        <c:scaling>
          <c:orientation val="minMax"/>
        </c:scaling>
        <c:delete val="0"/>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6685824"/>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legend>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PCS Score: Total (mean)</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he-IL"/>
        </a:p>
      </c:txPr>
    </c:title>
    <c:autoTitleDeleted val="0"/>
    <c:plotArea>
      <c:layout/>
      <c:barChart>
        <c:barDir val="col"/>
        <c:grouping val="clustered"/>
        <c:varyColors val="1"/>
        <c:ser>
          <c:idx val="0"/>
          <c:order val="0"/>
          <c:tx>
            <c:strRef>
              <c:f>Sheet2!$B$1</c:f>
              <c:strCache>
                <c:ptCount val="1"/>
                <c:pt idx="0">
                  <c:v>PCS Tscore: Total (mean)</c:v>
                </c:pt>
              </c:strCache>
            </c:strRef>
          </c:tx>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094E-4A83-86FB-9D38DA75E6A8}"/>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094E-4A83-86FB-9D38DA75E6A8}"/>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094E-4A83-86FB-9D38DA75E6A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he-I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Sheet2!$A$2:$A$4</c:f>
              <c:strCache>
                <c:ptCount val="3"/>
                <c:pt idx="0">
                  <c:v>Before Rehabilitation</c:v>
                </c:pt>
                <c:pt idx="1">
                  <c:v>After Rehabilitation</c:v>
                </c:pt>
                <c:pt idx="2">
                  <c:v>Follow-up</c:v>
                </c:pt>
              </c:strCache>
            </c:strRef>
          </c:cat>
          <c:val>
            <c:numRef>
              <c:f>Sheet2!$B$2:$B$4</c:f>
              <c:numCache>
                <c:formatCode>###0.0</c:formatCode>
                <c:ptCount val="3"/>
                <c:pt idx="0">
                  <c:v>29.4</c:v>
                </c:pt>
                <c:pt idx="1">
                  <c:v>8.2666666666666675</c:v>
                </c:pt>
                <c:pt idx="2">
                  <c:v>22.2</c:v>
                </c:pt>
              </c:numCache>
            </c:numRef>
          </c:val>
          <c:extLst>
            <c:ext xmlns:c16="http://schemas.microsoft.com/office/drawing/2014/chart" uri="{C3380CC4-5D6E-409C-BE32-E72D297353CC}">
              <c16:uniqueId val="{00000006-094E-4A83-86FB-9D38DA75E6A8}"/>
            </c:ext>
          </c:extLst>
        </c:ser>
        <c:dLbls>
          <c:dLblPos val="outEnd"/>
          <c:showLegendKey val="0"/>
          <c:showVal val="1"/>
          <c:showCatName val="0"/>
          <c:showSerName val="0"/>
          <c:showPercent val="0"/>
          <c:showBubbleSize val="0"/>
        </c:dLbls>
        <c:gapWidth val="267"/>
        <c:overlap val="-43"/>
        <c:axId val="116697344"/>
        <c:axId val="117131520"/>
      </c:barChart>
      <c:catAx>
        <c:axId val="11669734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he-IL"/>
          </a:p>
        </c:txPr>
        <c:crossAx val="117131520"/>
        <c:crosses val="autoZero"/>
        <c:auto val="1"/>
        <c:lblAlgn val="ctr"/>
        <c:lblOffset val="100"/>
        <c:noMultiLvlLbl val="0"/>
      </c:catAx>
      <c:valAx>
        <c:axId val="117131520"/>
        <c:scaling>
          <c:orientation val="minMax"/>
        </c:scaling>
        <c:delete val="0"/>
        <c:axPos val="l"/>
        <c:majorGridlines>
          <c:spPr>
            <a:ln w="9525" cap="flat" cmpd="sng" algn="ctr">
              <a:solidFill>
                <a:schemeClr val="dk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he-IL"/>
          </a:p>
        </c:txPr>
        <c:crossAx val="11669734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accent1"/>
      </a:solidFill>
      <a:round/>
    </a:ln>
    <a:effectLst/>
  </c:spPr>
  <c:txPr>
    <a:bodyPr/>
    <a:lstStyle/>
    <a:p>
      <a:pPr>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withinLinear" id="16">
  <a:schemeClr val="accent3"/>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0.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11/30/2020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11/30/2020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14</a:t>
            </a:fld>
            <a:endParaRPr lang="en-US"/>
          </a:p>
        </p:txBody>
      </p:sp>
    </p:spTree>
    <p:extLst>
      <p:ext uri="{BB962C8B-B14F-4D97-AF65-F5344CB8AC3E}">
        <p14:creationId xmlns:p14="http://schemas.microsoft.com/office/powerpoint/2010/main" val="14424714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954030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16</a:t>
            </a:fld>
            <a:endParaRPr lang="en-US"/>
          </a:p>
        </p:txBody>
      </p:sp>
    </p:spTree>
    <p:extLst>
      <p:ext uri="{BB962C8B-B14F-4D97-AF65-F5344CB8AC3E}">
        <p14:creationId xmlns:p14="http://schemas.microsoft.com/office/powerpoint/2010/main" val="413851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775423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3223791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203201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784153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3428729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3000589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3558961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3908439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11/30/2020</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11/30/2020</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11/30/2020</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11/30/2020</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11/30/2020</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11/30/2020</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11/30/2020</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11/30/2020</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11/30/2020</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5" y="1852196"/>
            <a:ext cx="9604310" cy="3383280"/>
          </a:xfrm>
        </p:spPr>
        <p:txBody>
          <a:bodyPr>
            <a:normAutofit/>
          </a:bodyPr>
          <a:lstStyle/>
          <a:p>
            <a:r>
              <a:rPr lang="en-US" sz="4800" dirty="0"/>
              <a:t>Preliminary Pilot Study Results </a:t>
            </a:r>
          </a:p>
        </p:txBody>
      </p:sp>
      <p:sp>
        <p:nvSpPr>
          <p:cNvPr id="3" name="Subtitle 2"/>
          <p:cNvSpPr>
            <a:spLocks noGrp="1"/>
          </p:cNvSpPr>
          <p:nvPr>
            <p:ph type="subTitle" idx="1"/>
          </p:nvPr>
        </p:nvSpPr>
        <p:spPr>
          <a:xfrm>
            <a:off x="1293845" y="5375414"/>
            <a:ext cx="9604310" cy="457200"/>
          </a:xfrm>
        </p:spPr>
        <p:txBody>
          <a:bodyPr>
            <a:noAutofit/>
          </a:bodyPr>
          <a:lstStyle/>
          <a:p>
            <a:r>
              <a:rPr lang="en-US" sz="2800" dirty="0"/>
              <a:t>FIBROMIALGIA GROUP (N=15)</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8410"/>
            <a:ext cx="9601200" cy="622214"/>
          </a:xfrm>
        </p:spPr>
        <p:txBody>
          <a:bodyPr/>
          <a:lstStyle/>
          <a:p>
            <a:r>
              <a:rPr lang="en-US" dirty="0"/>
              <a:t>PHQ9 Depression Severity Score</a:t>
            </a:r>
          </a:p>
        </p:txBody>
      </p:sp>
      <p:sp>
        <p:nvSpPr>
          <p:cNvPr id="3" name="Content Placeholder 2"/>
          <p:cNvSpPr>
            <a:spLocks noGrp="1"/>
          </p:cNvSpPr>
          <p:nvPr>
            <p:ph idx="1"/>
          </p:nvPr>
        </p:nvSpPr>
        <p:spPr>
          <a:xfrm>
            <a:off x="6858000" y="1371602"/>
            <a:ext cx="4825999" cy="4219574"/>
          </a:xfrm>
          <a:ln>
            <a:solidFill>
              <a:schemeClr val="accent1"/>
            </a:solidFill>
          </a:ln>
        </p:spPr>
        <p:txBody>
          <a:bodyPr>
            <a:normAutofit/>
          </a:bodyPr>
          <a:lstStyle/>
          <a:p>
            <a:pPr algn="r" rtl="1">
              <a:lnSpc>
                <a:spcPct val="150000"/>
              </a:lnSpc>
            </a:pPr>
            <a:r>
              <a:rPr lang="he-IL" sz="1400" b="1" u="sng" dirty="0"/>
              <a:t>שאלון ה-</a:t>
            </a:r>
            <a:r>
              <a:rPr lang="en-US" sz="1400" b="1" u="sng" dirty="0"/>
              <a:t>Patient Health Questionnaire 9 (PHQ-9)</a:t>
            </a:r>
            <a:r>
              <a:rPr lang="en-US" sz="1400" b="1" dirty="0"/>
              <a:t> </a:t>
            </a:r>
            <a:r>
              <a:rPr lang="en-US" sz="1400" dirty="0"/>
              <a:t> </a:t>
            </a:r>
            <a:r>
              <a:rPr lang="he-IL" sz="1400" dirty="0"/>
              <a:t> שאלון דיווח עצמי, אשר פותח על ידי </a:t>
            </a:r>
            <a:r>
              <a:rPr lang="en-US" sz="1400" dirty="0"/>
              <a:t>Spitzer </a:t>
            </a:r>
            <a:r>
              <a:rPr lang="he-IL" sz="1400" dirty="0"/>
              <a:t> ועמיתיו כחלק משאלון ה-</a:t>
            </a:r>
            <a:r>
              <a:rPr lang="en-US" sz="1400" dirty="0"/>
              <a:t>PRIME MD</a:t>
            </a:r>
            <a:r>
              <a:rPr lang="he-IL" sz="1400" dirty="0"/>
              <a:t> למדידת בריאות נפשית באוכלוסייה הכללית. שאלון זה מהווה סולם הדיכאון מתוך השאלון הכללי  (</a:t>
            </a:r>
            <a:r>
              <a:rPr lang="en-US" sz="1400" dirty="0"/>
              <a:t>Martin, </a:t>
            </a:r>
            <a:r>
              <a:rPr lang="en-US" sz="1400" dirty="0" err="1"/>
              <a:t>Rief</a:t>
            </a:r>
            <a:r>
              <a:rPr lang="en-US" sz="1400" dirty="0"/>
              <a:t>, </a:t>
            </a:r>
            <a:r>
              <a:rPr lang="en-US" sz="1400" dirty="0" err="1"/>
              <a:t>Klaiberg</a:t>
            </a:r>
            <a:r>
              <a:rPr lang="en-US" sz="1400" dirty="0"/>
              <a:t>, &amp; </a:t>
            </a:r>
            <a:r>
              <a:rPr lang="en-US" sz="1400" dirty="0" err="1"/>
              <a:t>Braehler</a:t>
            </a:r>
            <a:r>
              <a:rPr lang="en-US" sz="1400" dirty="0"/>
              <a:t>, 2006</a:t>
            </a:r>
            <a:r>
              <a:rPr lang="he-IL" sz="1400" dirty="0"/>
              <a:t>) ומורכב מ-9 היגדים, אשר נוגעים למצב רוח של המטופל בשבועיים האחרונים. המטופל מתבקש לדרג את התדירות בה הרגיש בהתאם למתואר בכל אחד מן ההיגדים בסולם </a:t>
            </a:r>
            <a:r>
              <a:rPr lang="he-IL" sz="1400" dirty="0" err="1"/>
              <a:t>לייקרט</a:t>
            </a:r>
            <a:r>
              <a:rPr lang="he-IL" sz="1400" dirty="0"/>
              <a:t> בין 0 (כלל לא) ל-</a:t>
            </a:r>
            <a:r>
              <a:rPr lang="en-US" sz="1400" dirty="0"/>
              <a:t>3</a:t>
            </a:r>
            <a:r>
              <a:rPr lang="he-IL" sz="1400" dirty="0"/>
              <a:t> (כמעט כל יום), כך שהציון יכול לנוע בטווח בין 0-27. </a:t>
            </a:r>
            <a:r>
              <a:rPr lang="he-IL" sz="1400" b="1" dirty="0"/>
              <a:t>לשאלון זה לא הוגדרו נקודות חתך וציון גבוה יותר מעיד על רמות גבוהות יותר של דיכאון, אם כי ישנם מאמרים שמציינים את נקודת החתך לאבחון דיכאון מז'ורי שהיא 10 ומעלה.</a:t>
            </a:r>
            <a:endParaRPr lang="en-US" sz="1400" dirty="0"/>
          </a:p>
        </p:txBody>
      </p:sp>
      <p:graphicFrame>
        <p:nvGraphicFramePr>
          <p:cNvPr id="7" name="Chart 6"/>
          <p:cNvGraphicFramePr>
            <a:graphicFrameLocks/>
          </p:cNvGraphicFramePr>
          <p:nvPr>
            <p:extLst>
              <p:ext uri="{D42A27DB-BD31-4B8C-83A1-F6EECF244321}">
                <p14:modId xmlns:p14="http://schemas.microsoft.com/office/powerpoint/2010/main" val="4053790118"/>
              </p:ext>
            </p:extLst>
          </p:nvPr>
        </p:nvGraphicFramePr>
        <p:xfrm>
          <a:off x="609600" y="1371602"/>
          <a:ext cx="6000750"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32884"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0.006</a:t>
            </a:r>
            <a:r>
              <a:rPr lang="en-US" sz="1100" dirty="0"/>
              <a:t>; Before/Follow-up: p-value=</a:t>
            </a:r>
            <a:r>
              <a:rPr lang="en-US" sz="1100" b="1" dirty="0"/>
              <a:t>0.038</a:t>
            </a:r>
          </a:p>
        </p:txBody>
      </p:sp>
    </p:spTree>
    <p:extLst>
      <p:ext uri="{BB962C8B-B14F-4D97-AF65-F5344CB8AC3E}">
        <p14:creationId xmlns:p14="http://schemas.microsoft.com/office/powerpoint/2010/main" val="975880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134" y="488410"/>
            <a:ext cx="9601200" cy="622214"/>
          </a:xfrm>
        </p:spPr>
        <p:txBody>
          <a:bodyPr/>
          <a:lstStyle/>
          <a:p>
            <a:r>
              <a:rPr lang="en-US" dirty="0"/>
              <a:t>PHQ9 Depression Severity Score</a:t>
            </a:r>
          </a:p>
        </p:txBody>
      </p:sp>
      <p:sp>
        <p:nvSpPr>
          <p:cNvPr id="3" name="Content Placeholder 2"/>
          <p:cNvSpPr>
            <a:spLocks noGrp="1"/>
          </p:cNvSpPr>
          <p:nvPr>
            <p:ph idx="1"/>
          </p:nvPr>
        </p:nvSpPr>
        <p:spPr>
          <a:xfrm>
            <a:off x="9505950" y="1371602"/>
            <a:ext cx="2178049" cy="4600572"/>
          </a:xfrm>
          <a:ln>
            <a:solidFill>
              <a:schemeClr val="accent1"/>
            </a:solidFill>
          </a:ln>
        </p:spPr>
        <p:txBody>
          <a:bodyPr>
            <a:normAutofit/>
          </a:bodyPr>
          <a:lstStyle/>
          <a:p>
            <a:pPr marL="0" indent="0">
              <a:lnSpc>
                <a:spcPct val="150000"/>
              </a:lnSpc>
              <a:buNone/>
            </a:pPr>
            <a:r>
              <a:rPr lang="en-US" sz="1400" b="1" dirty="0"/>
              <a:t>CATEGORIES</a:t>
            </a:r>
          </a:p>
          <a:p>
            <a:pPr marL="180975" indent="-180975">
              <a:lnSpc>
                <a:spcPct val="150000"/>
              </a:lnSpc>
            </a:pPr>
            <a:r>
              <a:rPr lang="en-US" sz="1400" b="1" dirty="0"/>
              <a:t>Minimal: 0 - 4</a:t>
            </a:r>
          </a:p>
          <a:p>
            <a:pPr>
              <a:lnSpc>
                <a:spcPct val="150000"/>
              </a:lnSpc>
            </a:pPr>
            <a:r>
              <a:rPr lang="en-US" sz="1400" b="1" dirty="0"/>
              <a:t>Mild: 5 – 9</a:t>
            </a:r>
          </a:p>
          <a:p>
            <a:pPr>
              <a:lnSpc>
                <a:spcPct val="150000"/>
              </a:lnSpc>
            </a:pPr>
            <a:r>
              <a:rPr lang="en-US" sz="1400" b="1" dirty="0"/>
              <a:t>Moderate: 10 – 14</a:t>
            </a:r>
          </a:p>
          <a:p>
            <a:pPr>
              <a:lnSpc>
                <a:spcPct val="150000"/>
              </a:lnSpc>
            </a:pPr>
            <a:r>
              <a:rPr lang="en-US" sz="1400" b="1" dirty="0"/>
              <a:t>Severe: 15+</a:t>
            </a:r>
            <a:endParaRPr lang="en-US" sz="1400" dirty="0"/>
          </a:p>
          <a:p>
            <a:pPr marL="0" indent="0" algn="l">
              <a:lnSpc>
                <a:spcPct val="150000"/>
              </a:lnSpc>
              <a:buNone/>
            </a:pPr>
            <a:endParaRPr lang="en-US" sz="1400" dirty="0"/>
          </a:p>
        </p:txBody>
      </p:sp>
      <p:graphicFrame>
        <p:nvGraphicFramePr>
          <p:cNvPr id="8" name="Chart 7"/>
          <p:cNvGraphicFramePr>
            <a:graphicFrameLocks/>
          </p:cNvGraphicFramePr>
          <p:nvPr>
            <p:extLst>
              <p:ext uri="{D42A27DB-BD31-4B8C-83A1-F6EECF244321}">
                <p14:modId xmlns:p14="http://schemas.microsoft.com/office/powerpoint/2010/main" val="3519117154"/>
              </p:ext>
            </p:extLst>
          </p:nvPr>
        </p:nvGraphicFramePr>
        <p:xfrm>
          <a:off x="609599" y="1371601"/>
          <a:ext cx="8562976" cy="46005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394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b="1" u="sng" dirty="0"/>
              <a:t>שאלון ה-</a:t>
            </a:r>
            <a:r>
              <a:rPr lang="en-US" sz="1400" b="1" u="sng" dirty="0"/>
              <a:t>Pain Catastrophizing Scale (PCS)</a:t>
            </a:r>
            <a:r>
              <a:rPr lang="en-US" sz="1400" dirty="0"/>
              <a:t> </a:t>
            </a:r>
            <a:r>
              <a:rPr lang="he-IL" sz="1400" dirty="0"/>
              <a:t> – שאלון להערכת רמות של חשיבה קטסטרופלית הקשורות לכאב. השאלון כולל 13 היגדים, אשר נועדו להעריך את שלושת המרכיבים של החשיבה הקטסטרופלית: (א) </a:t>
            </a:r>
            <a:r>
              <a:rPr lang="he-IL" sz="1400" dirty="0" err="1"/>
              <a:t>רומינציה</a:t>
            </a:r>
            <a:r>
              <a:rPr lang="he-IL" sz="1400" dirty="0"/>
              <a:t> – 4 היגדים, (ב) העצמה – 3 היגדים, (ג) חוסר אונים – 6 היגדים. המטופל מתבקש לסמן את מידת הסכמתו עם כל היגד והיגד באמצעות סולם </a:t>
            </a:r>
            <a:r>
              <a:rPr lang="he-IL" sz="1400" dirty="0" err="1"/>
              <a:t>לייקרט</a:t>
            </a:r>
            <a:r>
              <a:rPr lang="he-IL" sz="1400" dirty="0"/>
              <a:t> מ- 0 (בכלל לא) עד 4 (במידה רבה ביותר). אינדקס </a:t>
            </a:r>
            <a:r>
              <a:rPr lang="he-IL" sz="1400" dirty="0" err="1"/>
              <a:t>הקטסטרופיזציה</a:t>
            </a:r>
            <a:r>
              <a:rPr lang="he-IL" sz="1400" dirty="0"/>
              <a:t> מחושב לכל 13 ההיגדים יחד, כך שניתן לקבל ציון כולל בטווח שבין 0-52, כאשר ניקוד גבוה יותר מעיד על רמות גבוהות יותר של </a:t>
            </a:r>
            <a:r>
              <a:rPr lang="he-IL" sz="1400" dirty="0" err="1"/>
              <a:t>קטסטרופיזציה</a:t>
            </a:r>
            <a:r>
              <a:rPr lang="he-IL" sz="1400" dirty="0"/>
              <a:t>. </a:t>
            </a:r>
            <a:endParaRPr lang="en-US" sz="1400" dirty="0"/>
          </a:p>
        </p:txBody>
      </p:sp>
      <p:graphicFrame>
        <p:nvGraphicFramePr>
          <p:cNvPr id="7" name="Chart 6"/>
          <p:cNvGraphicFramePr>
            <a:graphicFrameLocks/>
          </p:cNvGraphicFramePr>
          <p:nvPr>
            <p:extLst>
              <p:ext uri="{D42A27DB-BD31-4B8C-83A1-F6EECF244321}">
                <p14:modId xmlns:p14="http://schemas.microsoft.com/office/powerpoint/2010/main" val="2414335948"/>
              </p:ext>
            </p:extLst>
          </p:nvPr>
        </p:nvGraphicFramePr>
        <p:xfrm>
          <a:off x="590549" y="1371602"/>
          <a:ext cx="6467475"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04309"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0.006</a:t>
            </a:r>
            <a:r>
              <a:rPr lang="en-US" sz="1100" dirty="0"/>
              <a:t>; Before/Follow-up: p-value=</a:t>
            </a:r>
            <a:r>
              <a:rPr lang="en-US" sz="1100" b="1" dirty="0"/>
              <a:t>0.080</a:t>
            </a:r>
          </a:p>
        </p:txBody>
      </p:sp>
    </p:spTree>
    <p:extLst>
      <p:ext uri="{BB962C8B-B14F-4D97-AF65-F5344CB8AC3E}">
        <p14:creationId xmlns:p14="http://schemas.microsoft.com/office/powerpoint/2010/main" val="1346422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err="1"/>
              <a:t>רומינציה</a:t>
            </a:r>
            <a:r>
              <a:rPr lang="he-IL" sz="1400" dirty="0"/>
              <a:t> -</a:t>
            </a:r>
            <a:r>
              <a:rPr lang="en-US" sz="1400" b="1" dirty="0"/>
              <a:t>Rumination </a:t>
            </a:r>
            <a:endParaRPr lang="he-IL" sz="1400" b="1" dirty="0"/>
          </a:p>
          <a:p>
            <a:pPr algn="r" rtl="1">
              <a:lnSpc>
                <a:spcPct val="150000"/>
              </a:lnSpc>
            </a:pPr>
            <a:r>
              <a:rPr lang="he-IL" sz="1400" dirty="0"/>
              <a:t>4 היגדים, ניתן לקבל ציון כולל בטווח שבין 0-16, כאשר ניקוד גבוה יותר מעיד על רמות גבוהות יותר של </a:t>
            </a:r>
            <a:r>
              <a:rPr lang="he-IL" sz="1400" dirty="0" err="1"/>
              <a:t>רומינציה</a:t>
            </a:r>
            <a:r>
              <a:rPr lang="he-IL" sz="1400" dirty="0"/>
              <a:t>.</a:t>
            </a:r>
            <a:endParaRPr lang="en-US" sz="1400" dirty="0"/>
          </a:p>
        </p:txBody>
      </p:sp>
      <p:graphicFrame>
        <p:nvGraphicFramePr>
          <p:cNvPr id="8" name="Chart 7"/>
          <p:cNvGraphicFramePr>
            <a:graphicFrameLocks/>
          </p:cNvGraphicFramePr>
          <p:nvPr>
            <p:extLst>
              <p:ext uri="{D42A27DB-BD31-4B8C-83A1-F6EECF244321}">
                <p14:modId xmlns:p14="http://schemas.microsoft.com/office/powerpoint/2010/main" val="2980863583"/>
              </p:ext>
            </p:extLst>
          </p:nvPr>
        </p:nvGraphicFramePr>
        <p:xfrm>
          <a:off x="590549" y="1371602"/>
          <a:ext cx="6486525"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51934" y="5686424"/>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0.051</a:t>
            </a:r>
            <a:r>
              <a:rPr lang="en-US" sz="1100" dirty="0"/>
              <a:t>; Before/Follow-up: p-value=</a:t>
            </a:r>
            <a:r>
              <a:rPr lang="en-US" sz="1100" b="1" dirty="0"/>
              <a:t>0.009</a:t>
            </a:r>
          </a:p>
        </p:txBody>
      </p:sp>
    </p:spTree>
    <p:extLst>
      <p:ext uri="{BB962C8B-B14F-4D97-AF65-F5344CB8AC3E}">
        <p14:creationId xmlns:p14="http://schemas.microsoft.com/office/powerpoint/2010/main" val="326014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a:t>העצמה -</a:t>
            </a:r>
            <a:r>
              <a:rPr lang="en-US" sz="1400" b="1" dirty="0"/>
              <a:t>Magnification </a:t>
            </a:r>
            <a:endParaRPr lang="he-IL" sz="1400" b="1" dirty="0"/>
          </a:p>
          <a:p>
            <a:pPr algn="r" rtl="1">
              <a:lnSpc>
                <a:spcPct val="150000"/>
              </a:lnSpc>
            </a:pPr>
            <a:r>
              <a:rPr lang="he-IL" sz="1400" dirty="0"/>
              <a:t>3 היגדים, ניתן לקבל ציון כולל בטווח שבין 0-12, כאשר ניקוד גבוה יותר מעיד על רמות גבוהות יותר של העצמה.</a:t>
            </a:r>
            <a:endParaRPr lang="en-US" sz="1400" dirty="0"/>
          </a:p>
        </p:txBody>
      </p:sp>
      <p:graphicFrame>
        <p:nvGraphicFramePr>
          <p:cNvPr id="6" name="Chart 5"/>
          <p:cNvGraphicFramePr>
            <a:graphicFrameLocks/>
          </p:cNvGraphicFramePr>
          <p:nvPr>
            <p:extLst>
              <p:ext uri="{D42A27DB-BD31-4B8C-83A1-F6EECF244321}">
                <p14:modId xmlns:p14="http://schemas.microsoft.com/office/powerpoint/2010/main" val="3568302209"/>
              </p:ext>
            </p:extLst>
          </p:nvPr>
        </p:nvGraphicFramePr>
        <p:xfrm>
          <a:off x="590549" y="1371602"/>
          <a:ext cx="6257925"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51934"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0.008</a:t>
            </a:r>
            <a:r>
              <a:rPr lang="en-US" sz="1100" dirty="0"/>
              <a:t>; Before/Follow-up: p-value=</a:t>
            </a:r>
            <a:r>
              <a:rPr lang="en-US" sz="1100" b="1" dirty="0"/>
              <a:t>0.165</a:t>
            </a:r>
          </a:p>
        </p:txBody>
      </p:sp>
    </p:spTree>
    <p:extLst>
      <p:ext uri="{BB962C8B-B14F-4D97-AF65-F5344CB8AC3E}">
        <p14:creationId xmlns:p14="http://schemas.microsoft.com/office/powerpoint/2010/main" val="1487890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PCS - The Pain Catastrophizing Scale</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a:t>חוסר אונים – </a:t>
            </a:r>
            <a:r>
              <a:rPr lang="en-US" sz="1400" b="1" dirty="0"/>
              <a:t>Helplessness</a:t>
            </a:r>
            <a:endParaRPr lang="he-IL" sz="1400" b="1" dirty="0"/>
          </a:p>
          <a:p>
            <a:pPr algn="r" rtl="1">
              <a:lnSpc>
                <a:spcPct val="150000"/>
              </a:lnSpc>
            </a:pPr>
            <a:r>
              <a:rPr lang="he-IL" sz="1400" dirty="0"/>
              <a:t>6 היגדים, ניתן לקבל ציון כולל בטווח שבין 0-24, כאשר ניקוד גבוה יותר מעיד על רמות גבוהות יותר של חוסר אונים.</a:t>
            </a:r>
            <a:endParaRPr lang="en-US" sz="1400" dirty="0"/>
          </a:p>
        </p:txBody>
      </p:sp>
      <p:graphicFrame>
        <p:nvGraphicFramePr>
          <p:cNvPr id="7" name="Chart 6"/>
          <p:cNvGraphicFramePr>
            <a:graphicFrameLocks/>
          </p:cNvGraphicFramePr>
          <p:nvPr>
            <p:extLst>
              <p:ext uri="{D42A27DB-BD31-4B8C-83A1-F6EECF244321}">
                <p14:modId xmlns:p14="http://schemas.microsoft.com/office/powerpoint/2010/main" val="2822597451"/>
              </p:ext>
            </p:extLst>
          </p:nvPr>
        </p:nvGraphicFramePr>
        <p:xfrm>
          <a:off x="590550" y="1371602"/>
          <a:ext cx="6324600"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13834"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0.003</a:t>
            </a:r>
            <a:r>
              <a:rPr lang="en-US" sz="1100" dirty="0"/>
              <a:t>; Before/Follow-up: p-value=</a:t>
            </a:r>
            <a:r>
              <a:rPr lang="en-US" sz="1100" b="1" dirty="0"/>
              <a:t>0.237</a:t>
            </a:r>
          </a:p>
        </p:txBody>
      </p:sp>
    </p:spTree>
    <p:extLst>
      <p:ext uri="{BB962C8B-B14F-4D97-AF65-F5344CB8AC3E}">
        <p14:creationId xmlns:p14="http://schemas.microsoft.com/office/powerpoint/2010/main" val="3239177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9" y="266700"/>
            <a:ext cx="11093449" cy="920124"/>
          </a:xfrm>
        </p:spPr>
        <p:txBody>
          <a:bodyPr>
            <a:normAutofit fontScale="90000"/>
          </a:bodyPr>
          <a:lstStyle/>
          <a:p>
            <a:r>
              <a:rPr lang="en-US" dirty="0"/>
              <a:t>The Depressive Experiences Questionnaire Self-Criticism Scale (DEQ-SC6)</a:t>
            </a:r>
          </a:p>
        </p:txBody>
      </p:sp>
      <p:sp>
        <p:nvSpPr>
          <p:cNvPr id="3" name="Content Placeholder 2"/>
          <p:cNvSpPr>
            <a:spLocks noGrp="1"/>
          </p:cNvSpPr>
          <p:nvPr>
            <p:ph idx="1"/>
          </p:nvPr>
        </p:nvSpPr>
        <p:spPr>
          <a:xfrm>
            <a:off x="7476066" y="1371602"/>
            <a:ext cx="4207933" cy="4219574"/>
          </a:xfrm>
          <a:ln>
            <a:solidFill>
              <a:schemeClr val="accent1"/>
            </a:solidFill>
          </a:ln>
        </p:spPr>
        <p:txBody>
          <a:bodyPr>
            <a:normAutofit/>
          </a:bodyPr>
          <a:lstStyle/>
          <a:p>
            <a:pPr algn="r" rtl="1">
              <a:lnSpc>
                <a:spcPct val="150000"/>
              </a:lnSpc>
            </a:pPr>
            <a:r>
              <a:rPr lang="he-IL" sz="1400" dirty="0"/>
              <a:t>שאלון</a:t>
            </a:r>
            <a:r>
              <a:rPr lang="en-US" sz="1400" dirty="0"/>
              <a:t> </a:t>
            </a:r>
            <a:r>
              <a:rPr lang="he-IL" sz="1400" dirty="0"/>
              <a:t> </a:t>
            </a:r>
            <a:r>
              <a:rPr lang="fr-FR" sz="1400" b="1" dirty="0"/>
              <a:t>DEQ-SC6</a:t>
            </a:r>
            <a:r>
              <a:rPr lang="he-IL" sz="1400" b="1" dirty="0"/>
              <a:t>  </a:t>
            </a:r>
          </a:p>
          <a:p>
            <a:pPr algn="l">
              <a:lnSpc>
                <a:spcPct val="150000"/>
              </a:lnSpc>
            </a:pPr>
            <a:r>
              <a:rPr lang="fr-FR" sz="1400" b="1" dirty="0"/>
              <a:t>The </a:t>
            </a:r>
            <a:r>
              <a:rPr lang="fr-FR" sz="1400" b="1" dirty="0" err="1"/>
              <a:t>Depressive</a:t>
            </a:r>
            <a:r>
              <a:rPr lang="fr-FR" sz="1400" b="1" dirty="0"/>
              <a:t> </a:t>
            </a:r>
            <a:r>
              <a:rPr lang="fr-FR" sz="1400" b="1" dirty="0" err="1"/>
              <a:t>Experiences</a:t>
            </a:r>
            <a:r>
              <a:rPr lang="fr-FR" sz="1400" b="1" dirty="0"/>
              <a:t> Questionnaire Self-</a:t>
            </a:r>
            <a:r>
              <a:rPr lang="fr-FR" sz="1400" b="1" dirty="0" err="1"/>
              <a:t>Criticism</a:t>
            </a:r>
            <a:r>
              <a:rPr lang="fr-FR" sz="1400" b="1" dirty="0"/>
              <a:t> </a:t>
            </a:r>
            <a:r>
              <a:rPr lang="fr-FR" sz="1400" b="1" dirty="0" err="1"/>
              <a:t>Scale</a:t>
            </a:r>
            <a:endParaRPr lang="en-US" sz="1400" dirty="0"/>
          </a:p>
        </p:txBody>
      </p:sp>
      <p:graphicFrame>
        <p:nvGraphicFramePr>
          <p:cNvPr id="8" name="Chart 7"/>
          <p:cNvGraphicFramePr>
            <a:graphicFrameLocks/>
          </p:cNvGraphicFramePr>
          <p:nvPr>
            <p:extLst>
              <p:ext uri="{D42A27DB-BD31-4B8C-83A1-F6EECF244321}">
                <p14:modId xmlns:p14="http://schemas.microsoft.com/office/powerpoint/2010/main" val="1624262364"/>
              </p:ext>
            </p:extLst>
          </p:nvPr>
        </p:nvGraphicFramePr>
        <p:xfrm>
          <a:off x="590549" y="1371602"/>
          <a:ext cx="6296025"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13834"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0.018</a:t>
            </a:r>
            <a:r>
              <a:rPr lang="en-US" sz="1100" dirty="0"/>
              <a:t>; After/Follow-up: p-value=</a:t>
            </a:r>
            <a:r>
              <a:rPr lang="en-US" sz="1100" b="1" dirty="0"/>
              <a:t>0.096</a:t>
            </a:r>
            <a:r>
              <a:rPr lang="en-US" sz="1100" dirty="0"/>
              <a:t>; Before/Follow-up: p-value=</a:t>
            </a:r>
            <a:r>
              <a:rPr lang="en-US" sz="1100" b="1" dirty="0"/>
              <a:t>0.186</a:t>
            </a:r>
          </a:p>
        </p:txBody>
      </p:sp>
      <p:sp>
        <p:nvSpPr>
          <p:cNvPr id="4" name="TextBox 3"/>
          <p:cNvSpPr txBox="1"/>
          <p:nvPr/>
        </p:nvSpPr>
        <p:spPr>
          <a:xfrm>
            <a:off x="8877301" y="6353175"/>
            <a:ext cx="2806698" cy="307777"/>
          </a:xfrm>
          <a:prstGeom prst="rect">
            <a:avLst/>
          </a:prstGeom>
          <a:noFill/>
        </p:spPr>
        <p:txBody>
          <a:bodyPr wrap="square" rtlCol="0">
            <a:spAutoFit/>
          </a:bodyPr>
          <a:lstStyle/>
          <a:p>
            <a:pPr algn="ctr"/>
            <a:r>
              <a:rPr lang="en-US" sz="1400" dirty="0">
                <a:latin typeface="Calibri" panose="020F0502020204030204" pitchFamily="34" charset="0"/>
                <a:cs typeface="Calibri" panose="020F0502020204030204" pitchFamily="34" charset="0"/>
              </a:rPr>
              <a:t>Provided by: </a:t>
            </a:r>
            <a:r>
              <a:rPr lang="en-US" sz="1400" b="1" i="1" dirty="0">
                <a:latin typeface="Calibri" panose="020F0502020204030204" pitchFamily="34" charset="0"/>
                <a:cs typeface="Calibri" panose="020F0502020204030204" pitchFamily="34" charset="0"/>
              </a:rPr>
              <a:t>Palitra Data Science </a:t>
            </a:r>
            <a:r>
              <a:rPr lang="en-US" sz="14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85185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3854"/>
            <a:ext cx="10287000" cy="610572"/>
          </a:xfrm>
        </p:spPr>
        <p:txBody>
          <a:bodyPr/>
          <a:lstStyle/>
          <a:p>
            <a:r>
              <a:rPr lang="en-US" dirty="0"/>
              <a:t>Demographics (N=15)</a:t>
            </a:r>
          </a:p>
        </p:txBody>
      </p:sp>
      <p:sp>
        <p:nvSpPr>
          <p:cNvPr id="3" name="Content Placeholder 2"/>
          <p:cNvSpPr txBox="1">
            <a:spLocks/>
          </p:cNvSpPr>
          <p:nvPr/>
        </p:nvSpPr>
        <p:spPr>
          <a:xfrm>
            <a:off x="609600" y="1504949"/>
            <a:ext cx="5810250" cy="4303183"/>
          </a:xfrm>
          <a:prstGeom prst="rect">
            <a:avLst/>
          </a:prstGeom>
          <a:ln>
            <a:solidFill>
              <a:schemeClr val="accent1"/>
            </a:solidFill>
          </a:ln>
        </p:spPr>
        <p:txBody>
          <a:bodyPr>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l">
              <a:lnSpc>
                <a:spcPct val="150000"/>
              </a:lnSpc>
            </a:pPr>
            <a:r>
              <a:rPr lang="en-US" sz="1400" dirty="0"/>
              <a:t>Female:  12(80%)</a:t>
            </a:r>
          </a:p>
          <a:p>
            <a:pPr algn="l">
              <a:lnSpc>
                <a:spcPct val="150000"/>
              </a:lnSpc>
            </a:pPr>
            <a:r>
              <a:rPr lang="en-US" sz="1400" dirty="0"/>
              <a:t>Married:  5(33.3%)</a:t>
            </a:r>
          </a:p>
          <a:p>
            <a:pPr algn="l">
              <a:lnSpc>
                <a:spcPct val="150000"/>
              </a:lnSpc>
            </a:pPr>
            <a:r>
              <a:rPr lang="en-US" sz="1400" dirty="0"/>
              <a:t>Jewish:  15(100%)</a:t>
            </a:r>
          </a:p>
          <a:p>
            <a:pPr algn="l">
              <a:lnSpc>
                <a:spcPct val="150000"/>
              </a:lnSpc>
            </a:pPr>
            <a:r>
              <a:rPr lang="en-US" sz="1400" dirty="0"/>
              <a:t>University or College Education:  9(60%)</a:t>
            </a:r>
          </a:p>
          <a:p>
            <a:pPr algn="l">
              <a:lnSpc>
                <a:spcPct val="150000"/>
              </a:lnSpc>
            </a:pPr>
            <a:r>
              <a:rPr lang="en-US" sz="1400" dirty="0"/>
              <a:t>Number of kids, median(</a:t>
            </a:r>
            <a:r>
              <a:rPr lang="en-US" sz="1400" dirty="0" err="1"/>
              <a:t>min;max</a:t>
            </a:r>
            <a:r>
              <a:rPr lang="en-US" sz="1400" dirty="0"/>
              <a:t>):  2.5(0;4)</a:t>
            </a:r>
          </a:p>
          <a:p>
            <a:pPr>
              <a:lnSpc>
                <a:spcPct val="150000"/>
              </a:lnSpc>
            </a:pPr>
            <a:r>
              <a:rPr lang="en-US" sz="1400" dirty="0"/>
              <a:t> Age at baseline (years)</a:t>
            </a:r>
          </a:p>
          <a:p>
            <a:pPr marL="0" indent="0">
              <a:lnSpc>
                <a:spcPct val="150000"/>
              </a:lnSpc>
              <a:buNone/>
            </a:pPr>
            <a:r>
              <a:rPr lang="en-US" sz="1400" dirty="0"/>
              <a:t>	mean(</a:t>
            </a:r>
            <a:r>
              <a:rPr lang="en-US" sz="1400" dirty="0" err="1"/>
              <a:t>std</a:t>
            </a:r>
            <a:r>
              <a:rPr lang="en-US" sz="1400" dirty="0"/>
              <a:t>):  48.2(9.5)</a:t>
            </a:r>
          </a:p>
          <a:p>
            <a:pPr marL="0" indent="0">
              <a:lnSpc>
                <a:spcPct val="150000"/>
              </a:lnSpc>
              <a:buNone/>
            </a:pPr>
            <a:r>
              <a:rPr lang="en-US" sz="1400" dirty="0"/>
              <a:t>	median(</a:t>
            </a:r>
            <a:r>
              <a:rPr lang="en-US" sz="1400" dirty="0" err="1"/>
              <a:t>min;max</a:t>
            </a:r>
            <a:r>
              <a:rPr lang="en-US" sz="1400" dirty="0"/>
              <a:t>):  49.5(33.9;64.2)</a:t>
            </a:r>
          </a:p>
        </p:txBody>
      </p:sp>
    </p:spTree>
    <p:extLst>
      <p:ext uri="{BB962C8B-B14F-4D97-AF65-F5344CB8AC3E}">
        <p14:creationId xmlns:p14="http://schemas.microsoft.com/office/powerpoint/2010/main" val="2647397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934" y="507460"/>
            <a:ext cx="9601200" cy="622214"/>
          </a:xfrm>
        </p:spPr>
        <p:txBody>
          <a:bodyPr/>
          <a:lstStyle/>
          <a:p>
            <a:r>
              <a:rPr lang="en-US" dirty="0"/>
              <a:t>PHQ15  Somatization Score</a:t>
            </a:r>
          </a:p>
        </p:txBody>
      </p:sp>
      <p:sp>
        <p:nvSpPr>
          <p:cNvPr id="3" name="Content Placeholder 2"/>
          <p:cNvSpPr>
            <a:spLocks noGrp="1"/>
          </p:cNvSpPr>
          <p:nvPr>
            <p:ph idx="1"/>
          </p:nvPr>
        </p:nvSpPr>
        <p:spPr>
          <a:xfrm>
            <a:off x="7038976" y="1390650"/>
            <a:ext cx="4549774" cy="4229099"/>
          </a:xfrm>
          <a:ln>
            <a:solidFill>
              <a:schemeClr val="accent1"/>
            </a:solidFill>
          </a:ln>
        </p:spPr>
        <p:txBody>
          <a:bodyPr>
            <a:normAutofit/>
          </a:bodyPr>
          <a:lstStyle/>
          <a:p>
            <a:pPr algn="r" rtl="1">
              <a:lnSpc>
                <a:spcPct val="150000"/>
              </a:lnSpc>
            </a:pPr>
            <a:r>
              <a:rPr lang="he-IL" sz="1400" b="1" u="sng" dirty="0"/>
              <a:t>שאלון ה-</a:t>
            </a:r>
            <a:r>
              <a:rPr lang="en-US" sz="1400" b="1" u="sng" dirty="0"/>
              <a:t>Patient Health Questionnaire 15 (PHQ-15)</a:t>
            </a:r>
            <a:r>
              <a:rPr lang="he-IL" sz="1400" dirty="0"/>
              <a:t> – שאלון זה מהווה סולם התסמינים הסומאטיים של שאלון ה-</a:t>
            </a:r>
            <a:r>
              <a:rPr lang="en-US" sz="1400" dirty="0"/>
              <a:t>PHQ</a:t>
            </a:r>
            <a:r>
              <a:rPr lang="he-IL" sz="1400" dirty="0"/>
              <a:t>. השאלון מורכב מ-15 שאלות המתייחסות ל-15 קבוצות התסמינים הגופניים הנפוצים ביותר ברפואה האמבולטורית. 14 מתוך 15 התסמינים הינם זהים לקריטריונים המגדירים הפרעת סומטיזציה לפי ה-</a:t>
            </a:r>
            <a:r>
              <a:rPr lang="en-US" sz="1400" dirty="0"/>
              <a:t>DSM-IV</a:t>
            </a:r>
            <a:r>
              <a:rPr lang="he-IL" sz="1400" dirty="0"/>
              <a:t>. עבור כל תסמין, המטופל מתבקש לסמן אחת מבין 3 האפשרויות הבאות: (1) לא הטריד אותי כלל (2) הטריד אותי מעט (3) הטריד אותי מאוד, כך שהציון יכול לנוע בטווח בין 0-30. </a:t>
            </a:r>
            <a:r>
              <a:rPr lang="he-IL" sz="1400" b="1" dirty="0"/>
              <a:t>ניקוד של 5, 10 ו-15 מהווה נקודת חתך עבור חומרה נמוכה, בינונית וחמורה של הסימפטומים הסומטיים בהתאמה.</a:t>
            </a:r>
            <a:endParaRPr lang="en-US" sz="1400" dirty="0"/>
          </a:p>
        </p:txBody>
      </p:sp>
      <p:graphicFrame>
        <p:nvGraphicFramePr>
          <p:cNvPr id="4" name="Chart 3"/>
          <p:cNvGraphicFramePr>
            <a:graphicFrameLocks/>
          </p:cNvGraphicFramePr>
          <p:nvPr>
            <p:extLst>
              <p:ext uri="{D42A27DB-BD31-4B8C-83A1-F6EECF244321}">
                <p14:modId xmlns:p14="http://schemas.microsoft.com/office/powerpoint/2010/main" val="2629963051"/>
              </p:ext>
            </p:extLst>
          </p:nvPr>
        </p:nvGraphicFramePr>
        <p:xfrm>
          <a:off x="651934" y="1390650"/>
          <a:ext cx="5958416" cy="422909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51934" y="569594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0.001</a:t>
            </a:r>
            <a:r>
              <a:rPr lang="en-US" sz="1100" dirty="0"/>
              <a:t>; Before/Follow-up: p-value=</a:t>
            </a:r>
            <a:r>
              <a:rPr lang="en-US" sz="1100" b="1" dirty="0"/>
              <a:t>0.489</a:t>
            </a: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307" y="446703"/>
            <a:ext cx="9601200" cy="613747"/>
          </a:xfrm>
        </p:spPr>
        <p:txBody>
          <a:bodyPr/>
          <a:lstStyle/>
          <a:p>
            <a:r>
              <a:rPr lang="en-US" dirty="0"/>
              <a:t>PHQ15  Somatization Score</a:t>
            </a:r>
          </a:p>
        </p:txBody>
      </p:sp>
      <p:graphicFrame>
        <p:nvGraphicFramePr>
          <p:cNvPr id="4" name="Chart 3"/>
          <p:cNvGraphicFramePr>
            <a:graphicFrameLocks/>
          </p:cNvGraphicFramePr>
          <p:nvPr>
            <p:extLst>
              <p:ext uri="{D42A27DB-BD31-4B8C-83A1-F6EECF244321}">
                <p14:modId xmlns:p14="http://schemas.microsoft.com/office/powerpoint/2010/main" val="3898288569"/>
              </p:ext>
            </p:extLst>
          </p:nvPr>
        </p:nvGraphicFramePr>
        <p:xfrm>
          <a:off x="604307" y="1485899"/>
          <a:ext cx="8349193" cy="4368801"/>
        </p:xfrm>
        <a:graphic>
          <a:graphicData uri="http://schemas.openxmlformats.org/drawingml/2006/chart">
            <c:chart xmlns:c="http://schemas.openxmlformats.org/drawingml/2006/chart" xmlns:r="http://schemas.openxmlformats.org/officeDocument/2006/relationships" r:id="rId2"/>
          </a:graphicData>
        </a:graphic>
      </p:graphicFrame>
      <p:sp>
        <p:nvSpPr>
          <p:cNvPr id="5" name="Content Placeholder 2"/>
          <p:cNvSpPr txBox="1">
            <a:spLocks/>
          </p:cNvSpPr>
          <p:nvPr/>
        </p:nvSpPr>
        <p:spPr>
          <a:xfrm>
            <a:off x="9191625" y="1485899"/>
            <a:ext cx="2371725" cy="4368801"/>
          </a:xfrm>
          <a:prstGeom prst="rect">
            <a:avLst/>
          </a:prstGeom>
          <a:ln>
            <a:solidFill>
              <a:schemeClr val="accent1"/>
            </a:solidFill>
          </a:ln>
        </p:spPr>
        <p:txBody>
          <a:bodyPr>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marL="0" indent="0" algn="l">
              <a:lnSpc>
                <a:spcPct val="150000"/>
              </a:lnSpc>
              <a:buNone/>
            </a:pPr>
            <a:r>
              <a:rPr lang="en-US" sz="1400" b="1" dirty="0"/>
              <a:t>CATEGORIES</a:t>
            </a:r>
          </a:p>
          <a:p>
            <a:pPr marL="180975" indent="-180975" algn="l">
              <a:lnSpc>
                <a:spcPct val="150000"/>
              </a:lnSpc>
            </a:pPr>
            <a:r>
              <a:rPr lang="en-US" sz="1400" b="1" dirty="0"/>
              <a:t>Minimal: 0 - 4</a:t>
            </a:r>
          </a:p>
          <a:p>
            <a:pPr algn="l">
              <a:lnSpc>
                <a:spcPct val="150000"/>
              </a:lnSpc>
            </a:pPr>
            <a:r>
              <a:rPr lang="en-US" sz="1400" b="1" dirty="0"/>
              <a:t>Mild: 5 – 9</a:t>
            </a:r>
          </a:p>
          <a:p>
            <a:pPr algn="l">
              <a:lnSpc>
                <a:spcPct val="150000"/>
              </a:lnSpc>
            </a:pPr>
            <a:r>
              <a:rPr lang="en-US" sz="1400" b="1" dirty="0"/>
              <a:t>Moderate: 10 – 14</a:t>
            </a:r>
          </a:p>
          <a:p>
            <a:pPr algn="l">
              <a:lnSpc>
                <a:spcPct val="150000"/>
              </a:lnSpc>
            </a:pPr>
            <a:r>
              <a:rPr lang="en-US" sz="1400" b="1" dirty="0"/>
              <a:t>Severe: 15 - 30</a:t>
            </a:r>
            <a:endParaRPr lang="en-US" sz="1400" dirty="0"/>
          </a:p>
        </p:txBody>
      </p:sp>
    </p:spTree>
    <p:extLst>
      <p:ext uri="{BB962C8B-B14F-4D97-AF65-F5344CB8AC3E}">
        <p14:creationId xmlns:p14="http://schemas.microsoft.com/office/powerpoint/2010/main" val="2461513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831" y="497935"/>
            <a:ext cx="9601200" cy="622214"/>
          </a:xfrm>
        </p:spPr>
        <p:txBody>
          <a:bodyPr>
            <a:normAutofit/>
          </a:bodyPr>
          <a:lstStyle/>
          <a:p>
            <a:r>
              <a:rPr lang="en-US" dirty="0"/>
              <a:t>S</a:t>
            </a:r>
            <a:r>
              <a:rPr lang="ru-RU" dirty="0"/>
              <a:t>-Т</a:t>
            </a:r>
            <a:r>
              <a:rPr lang="en-US" dirty="0"/>
              <a:t>OPS</a:t>
            </a:r>
            <a:r>
              <a:rPr lang="ru-RU" dirty="0"/>
              <a:t> -</a:t>
            </a:r>
            <a:r>
              <a:rPr lang="en-US" dirty="0"/>
              <a:t>Treatment Outcomes in Pain Survey</a:t>
            </a:r>
          </a:p>
        </p:txBody>
      </p:sp>
      <p:sp>
        <p:nvSpPr>
          <p:cNvPr id="3" name="Content Placeholder 2"/>
          <p:cNvSpPr>
            <a:spLocks noGrp="1"/>
          </p:cNvSpPr>
          <p:nvPr>
            <p:ph idx="1"/>
          </p:nvPr>
        </p:nvSpPr>
        <p:spPr>
          <a:xfrm>
            <a:off x="6976533" y="1371601"/>
            <a:ext cx="4583641" cy="4324349"/>
          </a:xfrm>
          <a:ln>
            <a:solidFill>
              <a:schemeClr val="accent1"/>
            </a:solidFill>
          </a:ln>
        </p:spPr>
        <p:txBody>
          <a:bodyPr>
            <a:normAutofit/>
          </a:bodyPr>
          <a:lstStyle/>
          <a:p>
            <a:pPr algn="r" rtl="1">
              <a:lnSpc>
                <a:spcPct val="150000"/>
              </a:lnSpc>
            </a:pPr>
            <a:r>
              <a:rPr lang="en-US" sz="1400" dirty="0"/>
              <a:t>Short Form – Treatment Outcomes in Pain Survey (S-TOPS) –  </a:t>
            </a:r>
          </a:p>
          <a:p>
            <a:pPr algn="r" rtl="1">
              <a:lnSpc>
                <a:spcPct val="150000"/>
              </a:lnSpc>
            </a:pPr>
            <a:r>
              <a:rPr lang="he-IL" sz="1400" dirty="0"/>
              <a:t>שאלון זה הינו גרסה מקוצרת של השאלון ה-</a:t>
            </a:r>
            <a:r>
              <a:rPr lang="ru-RU" sz="1400" dirty="0"/>
              <a:t> </a:t>
            </a:r>
            <a:r>
              <a:rPr lang="en-US" sz="1400" dirty="0"/>
              <a:t>TOPS </a:t>
            </a:r>
            <a:r>
              <a:rPr lang="he-IL" sz="1400" dirty="0"/>
              <a:t>המקורי  אשר תורגם לעברית, תורגם שנית ועבר אדפטציה תרבותית על ידי</a:t>
            </a:r>
            <a:r>
              <a:rPr lang="en-US" sz="1400" dirty="0" err="1"/>
              <a:t>Haroutiunian</a:t>
            </a:r>
            <a:r>
              <a:rPr lang="en-US" sz="1400" dirty="0"/>
              <a:t> &amp; </a:t>
            </a:r>
            <a:r>
              <a:rPr lang="en-US" sz="1400" dirty="0" err="1"/>
              <a:t>Shavit</a:t>
            </a:r>
            <a:r>
              <a:rPr lang="en-US" sz="1400" dirty="0"/>
              <a:t>  (2009 – unpublished). </a:t>
            </a:r>
            <a:r>
              <a:rPr lang="ru-RU" sz="1400" dirty="0"/>
              <a:t> </a:t>
            </a:r>
            <a:r>
              <a:rPr lang="he-IL" sz="1400" dirty="0"/>
              <a:t>ה- </a:t>
            </a:r>
            <a:r>
              <a:rPr lang="ru-RU" sz="1400" dirty="0"/>
              <a:t> </a:t>
            </a:r>
            <a:r>
              <a:rPr lang="en-US" sz="1400" dirty="0"/>
              <a:t>S-TOPS</a:t>
            </a:r>
            <a:r>
              <a:rPr lang="he-IL" sz="1400" dirty="0"/>
              <a:t>מודד תפקוד וכאב על פני מספר סולמות נפרדות ובלתי-תלויות, כגון: עוצמת כאב, תפקוד גופני, תפקוד רגשי, תפקוד חברתי, שינה ועוד. לצורך המחקר הנוכחי נבחרה רק הסקאלה של עוצמת כאב. כל סקאלה בשאלון מקבלת ציון בין 0-100, כאשר בנוגע לכאב ציון גבוה מעיד על עוצמת כאב גבוהה. </a:t>
            </a:r>
            <a:endParaRPr lang="en-US" sz="1400" dirty="0"/>
          </a:p>
        </p:txBody>
      </p:sp>
      <p:graphicFrame>
        <p:nvGraphicFramePr>
          <p:cNvPr id="7" name="Chart 6"/>
          <p:cNvGraphicFramePr>
            <a:graphicFrameLocks/>
          </p:cNvGraphicFramePr>
          <p:nvPr>
            <p:extLst>
              <p:ext uri="{D42A27DB-BD31-4B8C-83A1-F6EECF244321}">
                <p14:modId xmlns:p14="http://schemas.microsoft.com/office/powerpoint/2010/main" val="630912305"/>
              </p:ext>
            </p:extLst>
          </p:nvPr>
        </p:nvGraphicFramePr>
        <p:xfrm>
          <a:off x="613831" y="1371601"/>
          <a:ext cx="6112935" cy="432434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51934" y="5724524"/>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0.006</a:t>
            </a:r>
            <a:r>
              <a:rPr lang="en-US" sz="1100" dirty="0"/>
              <a:t>; Before/Follow-up: p-value=</a:t>
            </a:r>
            <a:r>
              <a:rPr lang="en-US" sz="1100" b="1" dirty="0"/>
              <a:t>0.009</a:t>
            </a:r>
          </a:p>
        </p:txBody>
      </p:sp>
    </p:spTree>
    <p:extLst>
      <p:ext uri="{BB962C8B-B14F-4D97-AF65-F5344CB8AC3E}">
        <p14:creationId xmlns:p14="http://schemas.microsoft.com/office/powerpoint/2010/main" val="1675177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05450" y="282268"/>
            <a:ext cx="6296700" cy="6366181"/>
          </a:xfrm>
          <a:prstGeom prst="rect">
            <a:avLst/>
          </a:prstGeom>
          <a:ln>
            <a:solidFill>
              <a:schemeClr val="accent1"/>
            </a:solidFill>
          </a:ln>
        </p:spPr>
      </p:pic>
      <p:sp>
        <p:nvSpPr>
          <p:cNvPr id="3" name="Title 1"/>
          <p:cNvSpPr txBox="1">
            <a:spLocks/>
          </p:cNvSpPr>
          <p:nvPr/>
        </p:nvSpPr>
        <p:spPr>
          <a:xfrm>
            <a:off x="619125" y="282268"/>
            <a:ext cx="4324350" cy="622214"/>
          </a:xfrm>
          <a:prstGeom prst="rect">
            <a:avLst/>
          </a:prstGeom>
        </p:spPr>
        <p:txBody>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dirty="0"/>
              <a:t>SF36 </a:t>
            </a:r>
          </a:p>
        </p:txBody>
      </p:sp>
      <p:sp>
        <p:nvSpPr>
          <p:cNvPr id="4" name="Content Placeholder 2"/>
          <p:cNvSpPr txBox="1">
            <a:spLocks/>
          </p:cNvSpPr>
          <p:nvPr/>
        </p:nvSpPr>
        <p:spPr>
          <a:xfrm>
            <a:off x="619125" y="1009651"/>
            <a:ext cx="4648200" cy="5638798"/>
          </a:xfrm>
          <a:prstGeom prst="rect">
            <a:avLst/>
          </a:prstGeom>
          <a:ln>
            <a:solidFill>
              <a:schemeClr val="accent1"/>
            </a:solidFill>
          </a:ln>
        </p:spPr>
        <p:txBody>
          <a:bodyPr>
            <a:normAutofit lnSpcReduction="10000"/>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r" rtl="1">
              <a:lnSpc>
                <a:spcPct val="150000"/>
              </a:lnSpc>
            </a:pPr>
            <a:r>
              <a:rPr lang="he-IL" sz="1400" b="1" u="sng" dirty="0"/>
              <a:t>שאלון ה</a:t>
            </a:r>
            <a:r>
              <a:rPr lang="en-US" sz="1400" b="1" u="sng" dirty="0"/>
              <a:t> </a:t>
            </a:r>
            <a:r>
              <a:rPr lang="he-IL" sz="1400" b="1" u="sng" dirty="0"/>
              <a:t>-</a:t>
            </a:r>
            <a:r>
              <a:rPr lang="en-US" sz="1400" b="1" u="sng" dirty="0"/>
              <a:t>Short Form 36 (SF-36) </a:t>
            </a:r>
          </a:p>
          <a:p>
            <a:pPr algn="r" rtl="1">
              <a:lnSpc>
                <a:spcPct val="150000"/>
              </a:lnSpc>
            </a:pPr>
            <a:r>
              <a:rPr lang="he-IL" sz="1400" dirty="0"/>
              <a:t>זהו שאלון קצר להערכת מצב הבריאות הכללי של האוכלוסייה. השאלון המכיל 36 שאלות למילוי עצמי ומתוכם ניתן להרכיב 8 סולמות: (א) מוגבלות פיזית עקב בעיות בריאות, (ב) מוגבלות חברתית עקב בעיות פיזיות או רגשיות, (ג) מוגבלות תפקודית עקב בעיות בריאות, (ד) כאב גופני, (ה) בריאות נפשית, (ו) מוגבלות תפקודית עקב בעיות רגשיות, (ז) חיוניות, (ח) תפיסת בריאות כללית. </a:t>
            </a:r>
          </a:p>
          <a:p>
            <a:pPr algn="r" rtl="1">
              <a:lnSpc>
                <a:spcPct val="150000"/>
              </a:lnSpc>
            </a:pPr>
            <a:r>
              <a:rPr lang="he-IL" sz="1400" dirty="0"/>
              <a:t>כל סולם מתורגם באופן לינארי לציון כללי בין 0 (מצב בריאותי שלילי)  לבין 100 (מצב בריאותי חיובי) וכך נוצר ציון עבור כל תת-סולם שניתן להשתמש בו בנפרד. לא הוגדרו נקודות חתך עבור הסולמות השונות, אך ניקוד נמוך יותר מעיד על תפקוד נמוך יותר ומוגבלות גבוהה יותר בכל סקאלה. ישנם מחקרים שמציעים את נקודת חתך של 72 ומטה עבור מדד של מצב נפשי כללי ונקודת חתך של 60 ומטה עבור מדד של בעיות נפשיות חמורות.</a:t>
            </a:r>
            <a:endParaRPr lang="en-US" sz="1400" dirty="0"/>
          </a:p>
        </p:txBody>
      </p:sp>
    </p:spTree>
    <p:extLst>
      <p:ext uri="{BB962C8B-B14F-4D97-AF65-F5344CB8AC3E}">
        <p14:creationId xmlns:p14="http://schemas.microsoft.com/office/powerpoint/2010/main" val="597104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50" y="450310"/>
            <a:ext cx="9601200" cy="622214"/>
          </a:xfrm>
        </p:spPr>
        <p:txBody>
          <a:bodyPr/>
          <a:lstStyle/>
          <a:p>
            <a:r>
              <a:rPr lang="en-US" dirty="0"/>
              <a:t>SF36 - Physical Component Summary</a:t>
            </a:r>
          </a:p>
        </p:txBody>
      </p:sp>
      <p:sp>
        <p:nvSpPr>
          <p:cNvPr id="3" name="Content Placeholder 2"/>
          <p:cNvSpPr>
            <a:spLocks noGrp="1"/>
          </p:cNvSpPr>
          <p:nvPr>
            <p:ph idx="1"/>
          </p:nvPr>
        </p:nvSpPr>
        <p:spPr>
          <a:xfrm>
            <a:off x="7229476" y="1371602"/>
            <a:ext cx="4454524" cy="4219574"/>
          </a:xfrm>
          <a:ln>
            <a:solidFill>
              <a:schemeClr val="accent1"/>
            </a:solidFill>
          </a:ln>
        </p:spPr>
        <p:txBody>
          <a:bodyPr>
            <a:normAutofit/>
          </a:bodyPr>
          <a:lstStyle/>
          <a:p>
            <a:pPr algn="r" rtl="1">
              <a:lnSpc>
                <a:spcPct val="150000"/>
              </a:lnSpc>
            </a:pPr>
            <a:r>
              <a:rPr lang="he-IL" sz="1400" b="1" u="sng" dirty="0"/>
              <a:t>שאלון ה</a:t>
            </a:r>
            <a:r>
              <a:rPr lang="en-US" sz="1400" b="1" u="sng" dirty="0"/>
              <a:t> </a:t>
            </a:r>
            <a:r>
              <a:rPr lang="he-IL" sz="1400" b="1" u="sng" dirty="0"/>
              <a:t>-</a:t>
            </a:r>
            <a:r>
              <a:rPr lang="en-US" sz="1400" b="1" u="sng" dirty="0"/>
              <a:t>SF36 - Physical Component Summary</a:t>
            </a:r>
          </a:p>
          <a:p>
            <a:pPr algn="r" rtl="1">
              <a:lnSpc>
                <a:spcPct val="150000"/>
              </a:lnSpc>
            </a:pPr>
            <a:r>
              <a:rPr lang="he-IL" sz="1400" dirty="0"/>
              <a:t>הסולם המסכם מצב בריאות פיזי. מחושב כסיכום שך 4 תתי סולמות של </a:t>
            </a:r>
            <a:r>
              <a:rPr lang="en-US" sz="1400" dirty="0"/>
              <a:t>SF36</a:t>
            </a:r>
            <a:r>
              <a:rPr lang="he-IL" sz="1400" dirty="0"/>
              <a:t>: מוגבלות פיזית עקב בעיות בריאות, מוגבלות תפקודית עקב בעיות בריאות, כאב גופני, תפיסת בריאות כללית. </a:t>
            </a:r>
          </a:p>
          <a:p>
            <a:pPr algn="r" rtl="1">
              <a:lnSpc>
                <a:spcPct val="150000"/>
              </a:lnSpc>
            </a:pPr>
            <a:endParaRPr lang="he-IL" sz="1400" dirty="0"/>
          </a:p>
        </p:txBody>
      </p:sp>
      <p:graphicFrame>
        <p:nvGraphicFramePr>
          <p:cNvPr id="6" name="Chart 5"/>
          <p:cNvGraphicFramePr>
            <a:graphicFrameLocks/>
          </p:cNvGraphicFramePr>
          <p:nvPr>
            <p:extLst>
              <p:ext uri="{D42A27DB-BD31-4B8C-83A1-F6EECF244321}">
                <p14:modId xmlns:p14="http://schemas.microsoft.com/office/powerpoint/2010/main" val="814156448"/>
              </p:ext>
            </p:extLst>
          </p:nvPr>
        </p:nvGraphicFramePr>
        <p:xfrm>
          <a:off x="590550" y="1371600"/>
          <a:ext cx="6400800" cy="42195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51934"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0.003</a:t>
            </a:r>
            <a:r>
              <a:rPr lang="en-US" sz="1100" dirty="0"/>
              <a:t>; Before/Follow-up: p-value=</a:t>
            </a:r>
            <a:r>
              <a:rPr lang="en-US" sz="1100" b="1" dirty="0"/>
              <a:t>0.281</a:t>
            </a:r>
          </a:p>
        </p:txBody>
      </p:sp>
    </p:spTree>
    <p:extLst>
      <p:ext uri="{BB962C8B-B14F-4D97-AF65-F5344CB8AC3E}">
        <p14:creationId xmlns:p14="http://schemas.microsoft.com/office/powerpoint/2010/main" val="121406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469360"/>
            <a:ext cx="9601200" cy="622214"/>
          </a:xfrm>
        </p:spPr>
        <p:txBody>
          <a:bodyPr/>
          <a:lstStyle/>
          <a:p>
            <a:r>
              <a:rPr lang="en-US" dirty="0"/>
              <a:t>SF36 - Mental Component Summary</a:t>
            </a:r>
          </a:p>
        </p:txBody>
      </p:sp>
      <p:sp>
        <p:nvSpPr>
          <p:cNvPr id="3" name="Content Placeholder 2"/>
          <p:cNvSpPr>
            <a:spLocks noGrp="1"/>
          </p:cNvSpPr>
          <p:nvPr>
            <p:ph idx="1"/>
          </p:nvPr>
        </p:nvSpPr>
        <p:spPr>
          <a:xfrm>
            <a:off x="7305676" y="1371602"/>
            <a:ext cx="4378324" cy="4219574"/>
          </a:xfrm>
          <a:ln>
            <a:solidFill>
              <a:schemeClr val="accent1"/>
            </a:solidFill>
          </a:ln>
        </p:spPr>
        <p:txBody>
          <a:bodyPr>
            <a:normAutofit/>
          </a:bodyPr>
          <a:lstStyle/>
          <a:p>
            <a:pPr algn="r" rtl="1">
              <a:lnSpc>
                <a:spcPct val="150000"/>
              </a:lnSpc>
            </a:pPr>
            <a:r>
              <a:rPr lang="he-IL" sz="1400" b="1" u="sng" dirty="0"/>
              <a:t>שאלון ה</a:t>
            </a:r>
            <a:r>
              <a:rPr lang="en-US" sz="1400" b="1" u="sng" dirty="0"/>
              <a:t> </a:t>
            </a:r>
            <a:r>
              <a:rPr lang="he-IL" sz="1400" b="1" u="sng" dirty="0"/>
              <a:t>-</a:t>
            </a:r>
            <a:r>
              <a:rPr lang="en-US" sz="1400" b="1" u="sng" dirty="0"/>
              <a:t>SF36 – Mental Component Summary</a:t>
            </a:r>
            <a:endParaRPr lang="he-IL" sz="1400" b="1" u="sng" dirty="0"/>
          </a:p>
          <a:p>
            <a:pPr algn="r" rtl="1">
              <a:lnSpc>
                <a:spcPct val="150000"/>
              </a:lnSpc>
            </a:pPr>
            <a:r>
              <a:rPr lang="he-IL" sz="1400" dirty="0"/>
              <a:t>הסולם המסכם מצב בריאות נפשי. מחושב כסיכום שך 4 תתי סולמות של </a:t>
            </a:r>
            <a:r>
              <a:rPr lang="en-US" sz="1400" dirty="0"/>
              <a:t>SF36</a:t>
            </a:r>
            <a:r>
              <a:rPr lang="he-IL" sz="1400" dirty="0"/>
              <a:t>: מוגבלות חברתית עקב בעיות פיזיות או רגשיות, בריאות נפשית, מוגבלות תפקודית עקב בעיות רגשיות, חיוניות. </a:t>
            </a:r>
            <a:endParaRPr lang="en-US" sz="1400" b="1" u="sng" dirty="0"/>
          </a:p>
          <a:p>
            <a:pPr algn="r" rtl="1">
              <a:lnSpc>
                <a:spcPct val="150000"/>
              </a:lnSpc>
            </a:pPr>
            <a:endParaRPr lang="he-IL" sz="1400" b="1" u="sng" dirty="0"/>
          </a:p>
        </p:txBody>
      </p:sp>
      <p:graphicFrame>
        <p:nvGraphicFramePr>
          <p:cNvPr id="7" name="Chart 6"/>
          <p:cNvGraphicFramePr>
            <a:graphicFrameLocks/>
          </p:cNvGraphicFramePr>
          <p:nvPr>
            <p:extLst>
              <p:ext uri="{D42A27DB-BD31-4B8C-83A1-F6EECF244321}">
                <p14:modId xmlns:p14="http://schemas.microsoft.com/office/powerpoint/2010/main" val="1399641877"/>
              </p:ext>
            </p:extLst>
          </p:nvPr>
        </p:nvGraphicFramePr>
        <p:xfrm>
          <a:off x="581025" y="1371602"/>
          <a:ext cx="6362700" cy="421957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51934" y="5676899"/>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0.009</a:t>
            </a:r>
            <a:r>
              <a:rPr lang="en-US" sz="1100" dirty="0"/>
              <a:t>; Before/Follow-up: p-value=</a:t>
            </a:r>
            <a:r>
              <a:rPr lang="en-US" sz="1100" b="1" dirty="0"/>
              <a:t>0.004</a:t>
            </a:r>
          </a:p>
        </p:txBody>
      </p:sp>
    </p:spTree>
    <p:extLst>
      <p:ext uri="{BB962C8B-B14F-4D97-AF65-F5344CB8AC3E}">
        <p14:creationId xmlns:p14="http://schemas.microsoft.com/office/powerpoint/2010/main" val="1051747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8174" y="478885"/>
            <a:ext cx="9601200" cy="622214"/>
          </a:xfrm>
        </p:spPr>
        <p:txBody>
          <a:bodyPr/>
          <a:lstStyle/>
          <a:p>
            <a:r>
              <a:rPr lang="en-US" dirty="0"/>
              <a:t>STAI</a:t>
            </a:r>
          </a:p>
        </p:txBody>
      </p:sp>
      <p:sp>
        <p:nvSpPr>
          <p:cNvPr id="3" name="Content Placeholder 2"/>
          <p:cNvSpPr>
            <a:spLocks noGrp="1"/>
          </p:cNvSpPr>
          <p:nvPr>
            <p:ph idx="1"/>
          </p:nvPr>
        </p:nvSpPr>
        <p:spPr>
          <a:xfrm>
            <a:off x="6591300" y="1219199"/>
            <a:ext cx="5092700" cy="4869821"/>
          </a:xfrm>
          <a:ln>
            <a:solidFill>
              <a:schemeClr val="accent1"/>
            </a:solidFill>
          </a:ln>
        </p:spPr>
        <p:txBody>
          <a:bodyPr>
            <a:noAutofit/>
          </a:bodyPr>
          <a:lstStyle/>
          <a:p>
            <a:pPr marL="0" indent="0" algn="just" rtl="1">
              <a:lnSpc>
                <a:spcPct val="150000"/>
              </a:lnSpc>
              <a:buNone/>
            </a:pPr>
            <a:r>
              <a:rPr lang="he-IL" sz="1600" b="1" u="sng" dirty="0"/>
              <a:t>שאלון ה-</a:t>
            </a:r>
            <a:r>
              <a:rPr lang="en-US" sz="1600" b="1" u="sng" dirty="0"/>
              <a:t>State-Trait Anxiety Inventory (STAI)</a:t>
            </a:r>
            <a:r>
              <a:rPr lang="he-IL" sz="1600" dirty="0"/>
              <a:t> – שאלון למדידת חרדה מצבית-תכונתית (</a:t>
            </a:r>
            <a:r>
              <a:rPr lang="he-IL" sz="1600" dirty="0" err="1"/>
              <a:t>שחמ"ת</a:t>
            </a:r>
            <a:r>
              <a:rPr lang="he-IL" sz="1600" dirty="0"/>
              <a:t>), אשר פותח בעקבות עבודתו של </a:t>
            </a:r>
            <a:r>
              <a:rPr lang="en-US" sz="1600" dirty="0" err="1"/>
              <a:t>Spielberger</a:t>
            </a:r>
            <a:r>
              <a:rPr lang="he-IL" sz="1600" dirty="0"/>
              <a:t>. שאלון זה מודד שני מושגים תיאורטיים נפרדים ועל כן מורכב משני חלקים –  שאלון למדידת חרדה תכונתית ושאלון נפרד למדידת חרדה מצבית. כל אחד מהשאלונים כולל 20 היגדים. </a:t>
            </a:r>
            <a:r>
              <a:rPr lang="he-IL" sz="1600" b="1" dirty="0"/>
              <a:t>לשאלון זה לא הוגדרו נקודות חתך, אך ניקוד גבוה יותר מעיד על רמות גבוהות של חרדה (לאחר הפיכת הפריטים ההפוכים).</a:t>
            </a:r>
            <a:r>
              <a:rPr lang="he-IL" sz="1600" dirty="0"/>
              <a:t> </a:t>
            </a:r>
            <a:r>
              <a:rPr lang="he-IL" sz="1600" b="1" dirty="0"/>
              <a:t>ישנם מחקרים המצביעים על נקודת חתך של 44 לאבחון הפרעת חרדה.</a:t>
            </a:r>
            <a:r>
              <a:rPr lang="he-IL" sz="1600" dirty="0"/>
              <a:t> בשני השאלונים המטופל מתבקש לדרג את מידת ההתאמה בין ההיגד לבין הרגשתו בסולם </a:t>
            </a:r>
            <a:r>
              <a:rPr lang="he-IL" sz="1600" dirty="0" err="1"/>
              <a:t>לייקרט</a:t>
            </a:r>
            <a:r>
              <a:rPr lang="he-IL" sz="1600" dirty="0"/>
              <a:t> מ-1 (כלל לא) עד 4 (מאוד), כך שציונים יכולים לנוע בטווח בין 20-80. לצורך המחקר הנוכחי</a:t>
            </a:r>
            <a:r>
              <a:rPr lang="ar-SA" sz="1600" dirty="0"/>
              <a:t>, </a:t>
            </a:r>
            <a:r>
              <a:rPr lang="he-IL" sz="1600" dirty="0"/>
              <a:t>נעשה שימוש בשאלון למדידת חרדה תכונתית בלבד</a:t>
            </a:r>
            <a:r>
              <a:rPr lang="ar-SA" sz="1600" dirty="0"/>
              <a:t>.</a:t>
            </a:r>
            <a:r>
              <a:rPr lang="en-US" sz="1600" dirty="0"/>
              <a:t> </a:t>
            </a:r>
          </a:p>
        </p:txBody>
      </p:sp>
      <p:graphicFrame>
        <p:nvGraphicFramePr>
          <p:cNvPr id="7" name="Chart 6"/>
          <p:cNvGraphicFramePr>
            <a:graphicFrameLocks/>
          </p:cNvGraphicFramePr>
          <p:nvPr>
            <p:extLst>
              <p:ext uri="{D42A27DB-BD31-4B8C-83A1-F6EECF244321}">
                <p14:modId xmlns:p14="http://schemas.microsoft.com/office/powerpoint/2010/main" val="2971998935"/>
              </p:ext>
            </p:extLst>
          </p:nvPr>
        </p:nvGraphicFramePr>
        <p:xfrm>
          <a:off x="638174" y="1219200"/>
          <a:ext cx="5753101" cy="437197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18584" y="5709277"/>
            <a:ext cx="6072716" cy="430887"/>
          </a:xfrm>
          <a:prstGeom prst="rect">
            <a:avLst/>
          </a:prstGeom>
          <a:noFill/>
        </p:spPr>
        <p:txBody>
          <a:bodyPr wrap="square" rtlCol="0">
            <a:spAutoFit/>
          </a:bodyPr>
          <a:lstStyle/>
          <a:p>
            <a:r>
              <a:rPr lang="en-US" sz="1100" b="1" dirty="0"/>
              <a:t>Wilcoxon Signed Ranks Test</a:t>
            </a:r>
          </a:p>
          <a:p>
            <a:r>
              <a:rPr lang="en-US" sz="1100" dirty="0"/>
              <a:t>Before/After: p-value=</a:t>
            </a:r>
            <a:r>
              <a:rPr lang="en-US" sz="1100" b="1" dirty="0"/>
              <a:t>0.001</a:t>
            </a:r>
            <a:r>
              <a:rPr lang="en-US" sz="1100" dirty="0"/>
              <a:t>; After/Follow-up: p-value=</a:t>
            </a:r>
            <a:r>
              <a:rPr lang="en-US" sz="1100" b="1" dirty="0"/>
              <a:t>0.006</a:t>
            </a:r>
            <a:r>
              <a:rPr lang="en-US" sz="1100" dirty="0"/>
              <a:t>; Before/Follow-up: p-value=</a:t>
            </a:r>
            <a:r>
              <a:rPr lang="en-US" sz="1100" b="1" dirty="0"/>
              <a:t>0.096</a:t>
            </a:r>
          </a:p>
        </p:txBody>
      </p:sp>
    </p:spTree>
    <p:extLst>
      <p:ext uri="{BB962C8B-B14F-4D97-AF65-F5344CB8AC3E}">
        <p14:creationId xmlns:p14="http://schemas.microsoft.com/office/powerpoint/2010/main" val="3559512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1334</TotalTime>
  <Words>1512</Words>
  <Application>Microsoft Office PowerPoint</Application>
  <PresentationFormat>מסך רחב</PresentationFormat>
  <Paragraphs>104</Paragraphs>
  <Slides>16</Slides>
  <Notes>12</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16</vt:i4>
      </vt:variant>
    </vt:vector>
  </HeadingPairs>
  <TitlesOfParts>
    <vt:vector size="19" baseType="lpstr">
      <vt:lpstr>Arial</vt:lpstr>
      <vt:lpstr>Calibri</vt:lpstr>
      <vt:lpstr>Diamond Grid 16x9</vt:lpstr>
      <vt:lpstr>Preliminary Pilot Study Results </vt:lpstr>
      <vt:lpstr>Demographics (N=15)</vt:lpstr>
      <vt:lpstr>PHQ15  Somatization Score</vt:lpstr>
      <vt:lpstr>PHQ15  Somatization Score</vt:lpstr>
      <vt:lpstr>S-ТOPS -Treatment Outcomes in Pain Survey</vt:lpstr>
      <vt:lpstr>מצגת של PowerPoint‏</vt:lpstr>
      <vt:lpstr>SF36 - Physical Component Summary</vt:lpstr>
      <vt:lpstr>SF36 - Mental Component Summary</vt:lpstr>
      <vt:lpstr>STAI</vt:lpstr>
      <vt:lpstr>PHQ9 Depression Severity Score</vt:lpstr>
      <vt:lpstr>PHQ9 Depression Severity Score</vt:lpstr>
      <vt:lpstr>PCS - The Pain Catastrophizing Scale</vt:lpstr>
      <vt:lpstr>PCS - The Pain Catastrophizing Scale</vt:lpstr>
      <vt:lpstr>PCS - The Pain Catastrophizing Scale</vt:lpstr>
      <vt:lpstr>PCS - The Pain Catastrophizing Scale</vt:lpstr>
      <vt:lpstr>The Depressive Experiences Questionnaire Self-Criticism Scale (DEQ-SC6)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Pilot Study Results</dc:title>
  <dc:creator>רוסלן סרגיינקו</dc:creator>
  <cp:lastModifiedBy>Nili zur</cp:lastModifiedBy>
  <cp:revision>63</cp:revision>
  <dcterms:created xsi:type="dcterms:W3CDTF">2020-02-05T13:44:30Z</dcterms:created>
  <dcterms:modified xsi:type="dcterms:W3CDTF">2020-11-30T11:16:58Z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