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2.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3.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4.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5.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6.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7.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8.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notesSlides/notesSlide9.xml" ContentType="application/vnd.openxmlformats-officedocument.presentationml.notesSlid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notesSlides/notesSlide10.xml" ContentType="application/vnd.openxmlformats-officedocument.presentationml.notesSlid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notesSlides/notesSlide11.xml" ContentType="application/vnd.openxmlformats-officedocument.presentationml.notesSlid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12.xml" ContentType="application/vnd.openxmlformats-officedocument.presentationml.notesSlide+xml"/>
  <Override PartName="/ppt/charts/chart13.xml" ContentType="application/vnd.openxmlformats-officedocument.drawingml.chart+xml"/>
  <Override PartName="/ppt/charts/style13.xml" ContentType="application/vnd.ms-office.chartstyle+xml"/>
  <Override PartName="/ppt/charts/colors13.xml" ContentType="application/vnd.ms-office.chartcolorstyl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18"/>
  </p:notesMasterIdLst>
  <p:handoutMasterIdLst>
    <p:handoutMasterId r:id="rId19"/>
  </p:handoutMasterIdLst>
  <p:sldIdLst>
    <p:sldId id="261" r:id="rId2"/>
    <p:sldId id="284" r:id="rId3"/>
    <p:sldId id="257" r:id="rId4"/>
    <p:sldId id="271" r:id="rId5"/>
    <p:sldId id="273" r:id="rId6"/>
    <p:sldId id="285" r:id="rId7"/>
    <p:sldId id="274" r:id="rId8"/>
    <p:sldId id="275" r:id="rId9"/>
    <p:sldId id="276" r:id="rId10"/>
    <p:sldId id="277" r:id="rId11"/>
    <p:sldId id="278" r:id="rId12"/>
    <p:sldId id="279" r:id="rId13"/>
    <p:sldId id="280" r:id="rId14"/>
    <p:sldId id="281" r:id="rId15"/>
    <p:sldId id="282" r:id="rId16"/>
    <p:sldId id="283"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16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BC89EF96-8CEA-46FF-86C4-4CE0E7609802}">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06" autoAdjust="0"/>
  </p:normalViewPr>
  <p:slideViewPr>
    <p:cSldViewPr snapToGrid="0">
      <p:cViewPr varScale="1">
        <p:scale>
          <a:sx n="115" d="100"/>
          <a:sy n="115" d="100"/>
        </p:scale>
        <p:origin x="372" y="90"/>
      </p:cViewPr>
      <p:guideLst>
        <p:guide pos="3840"/>
        <p:guide orient="horz" pos="216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82" d="100"/>
          <a:sy n="82" d="100"/>
        </p:scale>
        <p:origin x="3852"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12.xml"/><Relationship Id="rId1" Type="http://schemas.microsoft.com/office/2011/relationships/chartStyle" Target="style12.xml"/></Relationships>
</file>

<file path=ppt/charts/_rels/chart13.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13.xml"/><Relationship Id="rId1" Type="http://schemas.microsoft.com/office/2011/relationships/chartStyle" Target="style13.xml"/></Relationships>
</file>

<file path=ppt/charts/_rels/chart2.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D:\Cloud\Dropbox\Ruslan%20Personal%20Files\Projects\Yakov_Ezra\Sarit\PilotWeekStudy\Presentations\PilotWeekStudy_SARIT_FIBRO_DATA.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PHQ15  Somatization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Sheet1!$B$1</c:f>
              <c:strCache>
                <c:ptCount val="1"/>
                <c:pt idx="0">
                  <c:v>PHQ15  Somatization Score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3DA2-4A57-9169-C731620556C8}"/>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3DA2-4A57-9169-C731620556C8}"/>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3DA2-4A57-9169-C731620556C8}"/>
              </c:ext>
            </c:extLst>
          </c:dPt>
          <c:dLbls>
            <c:dLbl>
              <c:idx val="1"/>
              <c:layout>
                <c:manualLayout>
                  <c:x val="1.2278309640922285E-2"/>
                  <c:y val="-1.5592518145025757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DA2-4A57-9169-C731620556C8}"/>
                </c:ext>
              </c:extLst>
            </c:dLbl>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Before Rehabilitation</c:v>
                </c:pt>
                <c:pt idx="1">
                  <c:v>After Rehabilitation</c:v>
                </c:pt>
                <c:pt idx="2">
                  <c:v>Follow-up</c:v>
                </c:pt>
              </c:strCache>
            </c:strRef>
          </c:cat>
          <c:val>
            <c:numRef>
              <c:f>Sheet1!$B$2:$B$4</c:f>
              <c:numCache>
                <c:formatCode>###0.0</c:formatCode>
                <c:ptCount val="3"/>
                <c:pt idx="0">
                  <c:v>14.4</c:v>
                </c:pt>
                <c:pt idx="1">
                  <c:v>5.1333333333333337</c:v>
                </c:pt>
                <c:pt idx="2">
                  <c:v>12.200000000000001</c:v>
                </c:pt>
              </c:numCache>
            </c:numRef>
          </c:val>
          <c:extLst>
            <c:ext xmlns:c16="http://schemas.microsoft.com/office/drawing/2014/chart" uri="{C3380CC4-5D6E-409C-BE32-E72D297353CC}">
              <c16:uniqueId val="{00000006-3DA2-4A57-9169-C731620556C8}"/>
            </c:ext>
          </c:extLst>
        </c:ser>
        <c:dLbls>
          <c:dLblPos val="outEnd"/>
          <c:showLegendKey val="0"/>
          <c:showVal val="1"/>
          <c:showCatName val="0"/>
          <c:showSerName val="0"/>
          <c:showPercent val="0"/>
          <c:showBubbleSize val="0"/>
        </c:dLbls>
        <c:gapWidth val="267"/>
        <c:overlap val="-43"/>
        <c:axId val="85287296"/>
        <c:axId val="85326080"/>
      </c:barChart>
      <c:catAx>
        <c:axId val="85287296"/>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85326080"/>
        <c:crosses val="autoZero"/>
        <c:auto val="1"/>
        <c:lblAlgn val="ctr"/>
        <c:lblOffset val="100"/>
        <c:noMultiLvlLbl val="0"/>
      </c:catAx>
      <c:valAx>
        <c:axId val="8532608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85287296"/>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Rumination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Sheet2!$C$1</c:f>
              <c:strCache>
                <c:ptCount val="1"/>
                <c:pt idx="0">
                  <c:v>PCS Score: Rumination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33B-4D6C-BD55-9D000D20ADDB}"/>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833B-4D6C-BD55-9D000D20ADDB}"/>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833B-4D6C-BD55-9D000D20ADDB}"/>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Sheet2!$A$2:$A$4</c:f>
              <c:strCache>
                <c:ptCount val="3"/>
                <c:pt idx="0">
                  <c:v>Before Rehabilitation</c:v>
                </c:pt>
                <c:pt idx="1">
                  <c:v>After Rehabilitation</c:v>
                </c:pt>
                <c:pt idx="2">
                  <c:v>Follow-up</c:v>
                </c:pt>
              </c:strCache>
            </c:strRef>
          </c:cat>
          <c:val>
            <c:numRef>
              <c:f>Sheet2!$C$2:$C$4</c:f>
              <c:numCache>
                <c:formatCode>###0.0</c:formatCode>
                <c:ptCount val="3"/>
                <c:pt idx="0">
                  <c:v>9.5333333333333332</c:v>
                </c:pt>
                <c:pt idx="1">
                  <c:v>4</c:v>
                </c:pt>
                <c:pt idx="2">
                  <c:v>6.7333333333333334</c:v>
                </c:pt>
              </c:numCache>
            </c:numRef>
          </c:val>
          <c:extLst>
            <c:ext xmlns:c16="http://schemas.microsoft.com/office/drawing/2014/chart" uri="{C3380CC4-5D6E-409C-BE32-E72D297353CC}">
              <c16:uniqueId val="{00000006-833B-4D6C-BD55-9D000D20ADDB}"/>
            </c:ext>
          </c:extLst>
        </c:ser>
        <c:dLbls>
          <c:dLblPos val="outEnd"/>
          <c:showLegendKey val="0"/>
          <c:showVal val="1"/>
          <c:showCatName val="0"/>
          <c:showSerName val="0"/>
          <c:showPercent val="0"/>
          <c:showBubbleSize val="0"/>
        </c:dLbls>
        <c:gapWidth val="267"/>
        <c:overlap val="-43"/>
        <c:axId val="117146368"/>
        <c:axId val="117321728"/>
      </c:barChart>
      <c:catAx>
        <c:axId val="11714636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7321728"/>
        <c:crosses val="autoZero"/>
        <c:auto val="1"/>
        <c:lblAlgn val="ctr"/>
        <c:lblOffset val="100"/>
        <c:noMultiLvlLbl val="0"/>
      </c:catAx>
      <c:valAx>
        <c:axId val="117321728"/>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714636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Magnification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Sheet2!$D$1</c:f>
              <c:strCache>
                <c:ptCount val="1"/>
                <c:pt idx="0">
                  <c:v>PCS Score: Magnification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137F-4113-AF81-5CF9626C109E}"/>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137F-4113-AF81-5CF9626C109E}"/>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137F-4113-AF81-5CF9626C109E}"/>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Sheet2!$A$2:$A$4</c:f>
              <c:strCache>
                <c:ptCount val="3"/>
                <c:pt idx="0">
                  <c:v>Before Rehabilitation</c:v>
                </c:pt>
                <c:pt idx="1">
                  <c:v>After Rehabilitation</c:v>
                </c:pt>
                <c:pt idx="2">
                  <c:v>Follow-up</c:v>
                </c:pt>
              </c:strCache>
            </c:strRef>
          </c:cat>
          <c:val>
            <c:numRef>
              <c:f>Sheet2!$D$2:$D$4</c:f>
              <c:numCache>
                <c:formatCode>###0.0</c:formatCode>
                <c:ptCount val="3"/>
                <c:pt idx="0">
                  <c:v>6.2</c:v>
                </c:pt>
                <c:pt idx="1">
                  <c:v>1.4666666666666668</c:v>
                </c:pt>
                <c:pt idx="2">
                  <c:v>4.5333333333333332</c:v>
                </c:pt>
              </c:numCache>
            </c:numRef>
          </c:val>
          <c:extLst>
            <c:ext xmlns:c16="http://schemas.microsoft.com/office/drawing/2014/chart" uri="{C3380CC4-5D6E-409C-BE32-E72D297353CC}">
              <c16:uniqueId val="{00000006-137F-4113-AF81-5CF9626C109E}"/>
            </c:ext>
          </c:extLst>
        </c:ser>
        <c:dLbls>
          <c:dLblPos val="outEnd"/>
          <c:showLegendKey val="0"/>
          <c:showVal val="1"/>
          <c:showCatName val="0"/>
          <c:showSerName val="0"/>
          <c:showPercent val="0"/>
          <c:showBubbleSize val="0"/>
        </c:dLbls>
        <c:gapWidth val="267"/>
        <c:overlap val="-43"/>
        <c:axId val="117388800"/>
        <c:axId val="117417472"/>
      </c:barChart>
      <c:catAx>
        <c:axId val="11738880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7417472"/>
        <c:crosses val="autoZero"/>
        <c:auto val="1"/>
        <c:lblAlgn val="ctr"/>
        <c:lblOffset val="100"/>
        <c:noMultiLvlLbl val="0"/>
      </c:catAx>
      <c:valAx>
        <c:axId val="117417472"/>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738880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5"/>
    </mc:Choice>
    <mc:Fallback>
      <c:style val="5"/>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PCS Score: Helplessness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0"/>
        <c:ser>
          <c:idx val="0"/>
          <c:order val="0"/>
          <c:tx>
            <c:strRef>
              <c:f>Sheet2!$E$1</c:f>
              <c:strCache>
                <c:ptCount val="1"/>
                <c:pt idx="0">
                  <c:v>PCS Score: Helplessness (mean)</c:v>
                </c:pt>
              </c:strCache>
            </c:strRef>
          </c:tx>
          <c:spPr>
            <a:solidFill>
              <a:schemeClr val="accent3"/>
            </a:solidFill>
            <a:ln>
              <a:noFill/>
            </a:ln>
            <a:effectLst/>
          </c:spPr>
          <c:invertIfNegative val="0"/>
          <c:cat>
            <c:strRef>
              <c:f>Sheet2!$A$2:$A$4</c:f>
              <c:strCache>
                <c:ptCount val="3"/>
                <c:pt idx="0">
                  <c:v>Before Rehabilitation</c:v>
                </c:pt>
                <c:pt idx="1">
                  <c:v>After Rehabilitation</c:v>
                </c:pt>
                <c:pt idx="2">
                  <c:v>Follow-up</c:v>
                </c:pt>
              </c:strCache>
            </c:strRef>
          </c:cat>
          <c:val>
            <c:numRef>
              <c:f>Sheet2!$E$2:$E$4</c:f>
              <c:numCache>
                <c:formatCode>###0.0</c:formatCode>
                <c:ptCount val="3"/>
                <c:pt idx="0">
                  <c:v>13.666666666666668</c:v>
                </c:pt>
                <c:pt idx="1">
                  <c:v>2.8</c:v>
                </c:pt>
                <c:pt idx="2">
                  <c:v>10.933333333333332</c:v>
                </c:pt>
              </c:numCache>
            </c:numRef>
          </c:val>
          <c:extLst>
            <c:ext xmlns:c16="http://schemas.microsoft.com/office/drawing/2014/chart" uri="{C3380CC4-5D6E-409C-BE32-E72D297353CC}">
              <c16:uniqueId val="{00000000-ECB8-4E75-AB38-307F0066654D}"/>
            </c:ext>
          </c:extLst>
        </c:ser>
        <c:dLbls>
          <c:showLegendKey val="0"/>
          <c:showVal val="0"/>
          <c:showCatName val="0"/>
          <c:showSerName val="0"/>
          <c:showPercent val="0"/>
          <c:showBubbleSize val="0"/>
        </c:dLbls>
        <c:gapWidth val="267"/>
        <c:overlap val="-43"/>
        <c:axId val="117673984"/>
        <c:axId val="117675520"/>
      </c:barChart>
      <c:catAx>
        <c:axId val="11767398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7675520"/>
        <c:crosses val="autoZero"/>
        <c:auto val="1"/>
        <c:lblAlgn val="ctr"/>
        <c:lblOffset val="100"/>
        <c:noMultiLvlLbl val="0"/>
      </c:catAx>
      <c:valAx>
        <c:axId val="11767552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767398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DEQ-SC6 Scale (mean)</a:t>
            </a:r>
            <a:endParaRPr lang="fr-FR" dirty="0"/>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Sheet3!$B$1</c:f>
              <c:strCache>
                <c:ptCount val="1"/>
                <c:pt idx="0">
                  <c:v>DEQ-SC6 Scale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942-463F-A46A-11F28164C0A0}"/>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B942-463F-A46A-11F28164C0A0}"/>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B942-463F-A46A-11F28164C0A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Sheet3!$A$2:$A$4</c:f>
              <c:strCache>
                <c:ptCount val="3"/>
                <c:pt idx="0">
                  <c:v>Before Rehabilitation</c:v>
                </c:pt>
                <c:pt idx="1">
                  <c:v>After Rehabilitation</c:v>
                </c:pt>
                <c:pt idx="2">
                  <c:v>Follow-up</c:v>
                </c:pt>
              </c:strCache>
            </c:strRef>
          </c:cat>
          <c:val>
            <c:numRef>
              <c:f>Sheet3!$B$2:$B$4</c:f>
              <c:numCache>
                <c:formatCode>###0.0</c:formatCode>
                <c:ptCount val="3"/>
                <c:pt idx="0">
                  <c:v>4.6066666666666665</c:v>
                </c:pt>
                <c:pt idx="1">
                  <c:v>3.3000000000000003</c:v>
                </c:pt>
                <c:pt idx="2">
                  <c:v>3.9222222222222221</c:v>
                </c:pt>
              </c:numCache>
            </c:numRef>
          </c:val>
          <c:extLst>
            <c:ext xmlns:c16="http://schemas.microsoft.com/office/drawing/2014/chart" uri="{C3380CC4-5D6E-409C-BE32-E72D297353CC}">
              <c16:uniqueId val="{00000006-B942-463F-A46A-11F28164C0A0}"/>
            </c:ext>
          </c:extLst>
        </c:ser>
        <c:dLbls>
          <c:dLblPos val="outEnd"/>
          <c:showLegendKey val="0"/>
          <c:showVal val="1"/>
          <c:showCatName val="0"/>
          <c:showSerName val="0"/>
          <c:showPercent val="0"/>
          <c:showBubbleSize val="0"/>
        </c:dLbls>
        <c:gapWidth val="267"/>
        <c:overlap val="-43"/>
        <c:axId val="117713920"/>
        <c:axId val="117734400"/>
      </c:barChart>
      <c:catAx>
        <c:axId val="11771392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7734400"/>
        <c:crosses val="autoZero"/>
        <c:auto val="1"/>
        <c:lblAlgn val="ctr"/>
        <c:lblOffset val="100"/>
        <c:noMultiLvlLbl val="0"/>
      </c:catAx>
      <c:valAx>
        <c:axId val="11773440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771392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Somatization Score Severity Categories</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0"/>
        <c:ser>
          <c:idx val="0"/>
          <c:order val="0"/>
          <c:tx>
            <c:strRef>
              <c:f>Sheet1!$C$6</c:f>
              <c:strCache>
                <c:ptCount val="1"/>
                <c:pt idx="0">
                  <c:v>Before Rehabilitation</c:v>
                </c:pt>
              </c:strCache>
            </c:strRef>
          </c:tx>
          <c:spPr>
            <a:solidFill>
              <a:schemeClr val="accent1"/>
            </a:solidFill>
            <a:ln>
              <a:noFill/>
            </a:ln>
            <a:effectLst/>
          </c:spPr>
          <c:invertIfNegative val="0"/>
          <c:cat>
            <c:strRef>
              <c:f>Sheet1!$B$7:$B$10</c:f>
              <c:strCache>
                <c:ptCount val="4"/>
                <c:pt idx="0">
                  <c:v>Minimal</c:v>
                </c:pt>
                <c:pt idx="1">
                  <c:v>Mild</c:v>
                </c:pt>
                <c:pt idx="2">
                  <c:v>Moderate</c:v>
                </c:pt>
                <c:pt idx="3">
                  <c:v>Severe</c:v>
                </c:pt>
              </c:strCache>
            </c:strRef>
          </c:cat>
          <c:val>
            <c:numRef>
              <c:f>Sheet1!$C$7:$C$10</c:f>
              <c:numCache>
                <c:formatCode>###0</c:formatCode>
                <c:ptCount val="4"/>
                <c:pt idx="0">
                  <c:v>1</c:v>
                </c:pt>
                <c:pt idx="1">
                  <c:v>2</c:v>
                </c:pt>
                <c:pt idx="2">
                  <c:v>6</c:v>
                </c:pt>
                <c:pt idx="3">
                  <c:v>6</c:v>
                </c:pt>
              </c:numCache>
            </c:numRef>
          </c:val>
          <c:extLst>
            <c:ext xmlns:c16="http://schemas.microsoft.com/office/drawing/2014/chart" uri="{C3380CC4-5D6E-409C-BE32-E72D297353CC}">
              <c16:uniqueId val="{00000000-9505-4E16-8983-8734E751BA08}"/>
            </c:ext>
          </c:extLst>
        </c:ser>
        <c:ser>
          <c:idx val="1"/>
          <c:order val="1"/>
          <c:tx>
            <c:strRef>
              <c:f>Sheet1!$D$6</c:f>
              <c:strCache>
                <c:ptCount val="1"/>
                <c:pt idx="0">
                  <c:v>After Rehabilitation</c:v>
                </c:pt>
              </c:strCache>
            </c:strRef>
          </c:tx>
          <c:spPr>
            <a:solidFill>
              <a:schemeClr val="accent3"/>
            </a:solidFill>
            <a:ln>
              <a:noFill/>
            </a:ln>
            <a:effectLst/>
          </c:spPr>
          <c:invertIfNegative val="0"/>
          <c:cat>
            <c:strRef>
              <c:f>Sheet1!$B$7:$B$10</c:f>
              <c:strCache>
                <c:ptCount val="4"/>
                <c:pt idx="0">
                  <c:v>Minimal</c:v>
                </c:pt>
                <c:pt idx="1">
                  <c:v>Mild</c:v>
                </c:pt>
                <c:pt idx="2">
                  <c:v>Moderate</c:v>
                </c:pt>
                <c:pt idx="3">
                  <c:v>Severe</c:v>
                </c:pt>
              </c:strCache>
            </c:strRef>
          </c:cat>
          <c:val>
            <c:numRef>
              <c:f>Sheet1!$D$7:$D$10</c:f>
              <c:numCache>
                <c:formatCode>###0</c:formatCode>
                <c:ptCount val="4"/>
                <c:pt idx="0">
                  <c:v>7</c:v>
                </c:pt>
                <c:pt idx="1">
                  <c:v>6</c:v>
                </c:pt>
                <c:pt idx="2">
                  <c:v>2</c:v>
                </c:pt>
                <c:pt idx="3">
                  <c:v>0</c:v>
                </c:pt>
              </c:numCache>
            </c:numRef>
          </c:val>
          <c:extLst>
            <c:ext xmlns:c16="http://schemas.microsoft.com/office/drawing/2014/chart" uri="{C3380CC4-5D6E-409C-BE32-E72D297353CC}">
              <c16:uniqueId val="{00000001-9505-4E16-8983-8734E751BA08}"/>
            </c:ext>
          </c:extLst>
        </c:ser>
        <c:ser>
          <c:idx val="2"/>
          <c:order val="2"/>
          <c:tx>
            <c:strRef>
              <c:f>Sheet1!$E$6</c:f>
              <c:strCache>
                <c:ptCount val="1"/>
                <c:pt idx="0">
                  <c:v>Follow-up</c:v>
                </c:pt>
              </c:strCache>
            </c:strRef>
          </c:tx>
          <c:spPr>
            <a:solidFill>
              <a:schemeClr val="accent5"/>
            </a:solidFill>
            <a:ln>
              <a:noFill/>
            </a:ln>
            <a:effectLst/>
          </c:spPr>
          <c:invertIfNegative val="0"/>
          <c:cat>
            <c:strRef>
              <c:f>Sheet1!$B$7:$B$10</c:f>
              <c:strCache>
                <c:ptCount val="4"/>
                <c:pt idx="0">
                  <c:v>Minimal</c:v>
                </c:pt>
                <c:pt idx="1">
                  <c:v>Mild</c:v>
                </c:pt>
                <c:pt idx="2">
                  <c:v>Moderate</c:v>
                </c:pt>
                <c:pt idx="3">
                  <c:v>Severe</c:v>
                </c:pt>
              </c:strCache>
            </c:strRef>
          </c:cat>
          <c:val>
            <c:numRef>
              <c:f>Sheet1!$E$7:$E$10</c:f>
              <c:numCache>
                <c:formatCode>###0</c:formatCode>
                <c:ptCount val="4"/>
                <c:pt idx="0">
                  <c:v>3</c:v>
                </c:pt>
                <c:pt idx="1">
                  <c:v>3</c:v>
                </c:pt>
                <c:pt idx="2">
                  <c:v>3</c:v>
                </c:pt>
                <c:pt idx="3">
                  <c:v>6</c:v>
                </c:pt>
              </c:numCache>
            </c:numRef>
          </c:val>
          <c:extLst>
            <c:ext xmlns:c16="http://schemas.microsoft.com/office/drawing/2014/chart" uri="{C3380CC4-5D6E-409C-BE32-E72D297353CC}">
              <c16:uniqueId val="{00000002-9505-4E16-8983-8734E751BA08}"/>
            </c:ext>
          </c:extLst>
        </c:ser>
        <c:dLbls>
          <c:showLegendKey val="0"/>
          <c:showVal val="0"/>
          <c:showCatName val="0"/>
          <c:showSerName val="0"/>
          <c:showPercent val="0"/>
          <c:showBubbleSize val="0"/>
        </c:dLbls>
        <c:gapWidth val="267"/>
        <c:overlap val="-43"/>
        <c:axId val="85693952"/>
        <c:axId val="85695488"/>
      </c:barChart>
      <c:catAx>
        <c:axId val="85693952"/>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85695488"/>
        <c:crosses val="autoZero"/>
        <c:auto val="1"/>
        <c:lblAlgn val="ctr"/>
        <c:lblOffset val="100"/>
        <c:noMultiLvlLbl val="0"/>
      </c:catAx>
      <c:valAx>
        <c:axId val="85695488"/>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85693952"/>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legend>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a:t>
            </a:r>
            <a:r>
              <a:rPr lang="ru-RU" dirty="0"/>
              <a:t>-Т</a:t>
            </a:r>
            <a:r>
              <a:rPr lang="en-US" dirty="0"/>
              <a:t>OPS Pain Symptom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Sheet1!$C$1</c:f>
              <c:strCache>
                <c:ptCount val="1"/>
                <c:pt idx="0">
                  <c:v>S-ТOPS Pain Symptom Score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B4DA-4D3B-9966-781438F6C769}"/>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B4DA-4D3B-9966-781438F6C769}"/>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B4DA-4D3B-9966-781438F6C769}"/>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Before Rehabilitation</c:v>
                </c:pt>
                <c:pt idx="1">
                  <c:v>After Rehabilitation</c:v>
                </c:pt>
                <c:pt idx="2">
                  <c:v>Follow-up</c:v>
                </c:pt>
              </c:strCache>
            </c:strRef>
          </c:cat>
          <c:val>
            <c:numRef>
              <c:f>Sheet1!$C$2:$C$4</c:f>
              <c:numCache>
                <c:formatCode>###0.0</c:formatCode>
                <c:ptCount val="3"/>
                <c:pt idx="0">
                  <c:v>75.641025641025635</c:v>
                </c:pt>
                <c:pt idx="1">
                  <c:v>34.935897435897445</c:v>
                </c:pt>
                <c:pt idx="2">
                  <c:v>55.769230769230766</c:v>
                </c:pt>
              </c:numCache>
            </c:numRef>
          </c:val>
          <c:extLst>
            <c:ext xmlns:c16="http://schemas.microsoft.com/office/drawing/2014/chart" uri="{C3380CC4-5D6E-409C-BE32-E72D297353CC}">
              <c16:uniqueId val="{00000006-B4DA-4D3B-9966-781438F6C769}"/>
            </c:ext>
          </c:extLst>
        </c:ser>
        <c:dLbls>
          <c:dLblPos val="outEnd"/>
          <c:showLegendKey val="0"/>
          <c:showVal val="1"/>
          <c:showCatName val="0"/>
          <c:showSerName val="0"/>
          <c:showPercent val="0"/>
          <c:showBubbleSize val="0"/>
        </c:dLbls>
        <c:gapWidth val="267"/>
        <c:overlap val="-43"/>
        <c:axId val="85709568"/>
        <c:axId val="85728640"/>
      </c:barChart>
      <c:catAx>
        <c:axId val="8570956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85728640"/>
        <c:crosses val="autoZero"/>
        <c:auto val="1"/>
        <c:lblAlgn val="ctr"/>
        <c:lblOffset val="100"/>
        <c:noMultiLvlLbl val="0"/>
      </c:catAx>
      <c:valAx>
        <c:axId val="8572864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8570956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SF36 - Physical Health</a:t>
            </a:r>
            <a:r>
              <a:rPr lang="en-US" baseline="0" dirty="0"/>
              <a:t> Summary </a:t>
            </a:r>
            <a:r>
              <a:rPr lang="en-US" dirty="0"/>
              <a:t>(mean)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Sheet1!$D$1</c:f>
              <c:strCache>
                <c:ptCount val="1"/>
                <c:pt idx="0">
                  <c:v>SF36 - Physical Health Summary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423D-4BFF-90AB-5297BD848660}"/>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423D-4BFF-90AB-5297BD848660}"/>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423D-4BFF-90AB-5297BD848660}"/>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Before Rehabilitation</c:v>
                </c:pt>
                <c:pt idx="1">
                  <c:v>After Rehabilitation</c:v>
                </c:pt>
                <c:pt idx="2">
                  <c:v>Follow-up</c:v>
                </c:pt>
              </c:strCache>
            </c:strRef>
          </c:cat>
          <c:val>
            <c:numRef>
              <c:f>Sheet1!$D$2:$D$4</c:f>
              <c:numCache>
                <c:formatCode>###0.0</c:formatCode>
                <c:ptCount val="3"/>
                <c:pt idx="0">
                  <c:v>32.704863398199336</c:v>
                </c:pt>
                <c:pt idx="1">
                  <c:v>42.559132024733131</c:v>
                </c:pt>
                <c:pt idx="2">
                  <c:v>35.054897081344869</c:v>
                </c:pt>
              </c:numCache>
            </c:numRef>
          </c:val>
          <c:extLst>
            <c:ext xmlns:c16="http://schemas.microsoft.com/office/drawing/2014/chart" uri="{C3380CC4-5D6E-409C-BE32-E72D297353CC}">
              <c16:uniqueId val="{00000006-423D-4BFF-90AB-5297BD848660}"/>
            </c:ext>
          </c:extLst>
        </c:ser>
        <c:dLbls>
          <c:dLblPos val="outEnd"/>
          <c:showLegendKey val="0"/>
          <c:showVal val="1"/>
          <c:showCatName val="0"/>
          <c:showSerName val="0"/>
          <c:showPercent val="0"/>
          <c:showBubbleSize val="0"/>
        </c:dLbls>
        <c:gapWidth val="267"/>
        <c:overlap val="-43"/>
        <c:axId val="85797120"/>
        <c:axId val="85833984"/>
      </c:barChart>
      <c:catAx>
        <c:axId val="8579712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85833984"/>
        <c:crosses val="autoZero"/>
        <c:auto val="1"/>
        <c:lblAlgn val="ctr"/>
        <c:lblOffset val="100"/>
        <c:noMultiLvlLbl val="0"/>
      </c:catAx>
      <c:valAx>
        <c:axId val="8583398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8579712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SF36 - Mental Health Summary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Sheet1!$D$1</c:f>
              <c:strCache>
                <c:ptCount val="1"/>
                <c:pt idx="0">
                  <c:v>SF36 - Physical Health Summary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529D-4AB4-B8BF-1865C7D7DF72}"/>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529D-4AB4-B8BF-1865C7D7DF72}"/>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529D-4AB4-B8BF-1865C7D7DF72}"/>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Before Rehabilitation</c:v>
                </c:pt>
                <c:pt idx="1">
                  <c:v>After Rehabilitation</c:v>
                </c:pt>
                <c:pt idx="2">
                  <c:v>Follow-up</c:v>
                </c:pt>
              </c:strCache>
            </c:strRef>
          </c:cat>
          <c:val>
            <c:numRef>
              <c:f>Sheet1!$D$2:$D$4</c:f>
              <c:numCache>
                <c:formatCode>###0.0</c:formatCode>
                <c:ptCount val="3"/>
                <c:pt idx="0">
                  <c:v>32.704863398199336</c:v>
                </c:pt>
                <c:pt idx="1">
                  <c:v>42.559132024733131</c:v>
                </c:pt>
                <c:pt idx="2">
                  <c:v>35.054897081344869</c:v>
                </c:pt>
              </c:numCache>
            </c:numRef>
          </c:val>
          <c:extLst>
            <c:ext xmlns:c16="http://schemas.microsoft.com/office/drawing/2014/chart" uri="{C3380CC4-5D6E-409C-BE32-E72D297353CC}">
              <c16:uniqueId val="{00000006-529D-4AB4-B8BF-1865C7D7DF72}"/>
            </c:ext>
          </c:extLst>
        </c:ser>
        <c:dLbls>
          <c:dLblPos val="outEnd"/>
          <c:showLegendKey val="0"/>
          <c:showVal val="1"/>
          <c:showCatName val="0"/>
          <c:showSerName val="0"/>
          <c:showPercent val="0"/>
          <c:showBubbleSize val="0"/>
        </c:dLbls>
        <c:gapWidth val="267"/>
        <c:overlap val="-43"/>
        <c:axId val="112168960"/>
        <c:axId val="112181248"/>
      </c:barChart>
      <c:catAx>
        <c:axId val="112168960"/>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2181248"/>
        <c:crosses val="autoZero"/>
        <c:auto val="1"/>
        <c:lblAlgn val="ctr"/>
        <c:lblOffset val="100"/>
        <c:noMultiLvlLbl val="0"/>
      </c:catAx>
      <c:valAx>
        <c:axId val="112181248"/>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2168960"/>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STAI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Sheet1!$F$1</c:f>
              <c:strCache>
                <c:ptCount val="1"/>
                <c:pt idx="0">
                  <c:v>STAI Score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246A-44BA-A506-4809AB4FC36C}"/>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246A-44BA-A506-4809AB4FC36C}"/>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246A-44BA-A506-4809AB4FC36C}"/>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Before Rehabilitation</c:v>
                </c:pt>
                <c:pt idx="1">
                  <c:v>After Rehabilitation</c:v>
                </c:pt>
                <c:pt idx="2">
                  <c:v>Follow-up</c:v>
                </c:pt>
              </c:strCache>
            </c:strRef>
          </c:cat>
          <c:val>
            <c:numRef>
              <c:f>Sheet1!$F$2:$F$4</c:f>
              <c:numCache>
                <c:formatCode>###0.0</c:formatCode>
                <c:ptCount val="3"/>
                <c:pt idx="0">
                  <c:v>46.266666666666666</c:v>
                </c:pt>
                <c:pt idx="1">
                  <c:v>30.8</c:v>
                </c:pt>
                <c:pt idx="2">
                  <c:v>40.533333333333331</c:v>
                </c:pt>
              </c:numCache>
            </c:numRef>
          </c:val>
          <c:extLst>
            <c:ext xmlns:c16="http://schemas.microsoft.com/office/drawing/2014/chart" uri="{C3380CC4-5D6E-409C-BE32-E72D297353CC}">
              <c16:uniqueId val="{00000006-246A-44BA-A506-4809AB4FC36C}"/>
            </c:ext>
          </c:extLst>
        </c:ser>
        <c:dLbls>
          <c:dLblPos val="outEnd"/>
          <c:showLegendKey val="0"/>
          <c:showVal val="1"/>
          <c:showCatName val="0"/>
          <c:showSerName val="0"/>
          <c:showPercent val="0"/>
          <c:showBubbleSize val="0"/>
        </c:dLbls>
        <c:gapWidth val="267"/>
        <c:overlap val="-43"/>
        <c:axId val="116361088"/>
        <c:axId val="116373376"/>
      </c:barChart>
      <c:catAx>
        <c:axId val="11636108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6373376"/>
        <c:crosses val="autoZero"/>
        <c:auto val="1"/>
        <c:lblAlgn val="ctr"/>
        <c:lblOffset val="100"/>
        <c:noMultiLvlLbl val="0"/>
      </c:catAx>
      <c:valAx>
        <c:axId val="116373376"/>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636108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PHQ9 Depression Severity Score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Sheet1!$G$1</c:f>
              <c:strCache>
                <c:ptCount val="1"/>
                <c:pt idx="0">
                  <c:v>PHQ9 Depression Severity Score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84F7-4DC4-A197-6A39C0C04387}"/>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84F7-4DC4-A197-6A39C0C04387}"/>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84F7-4DC4-A197-6A39C0C04387}"/>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Sheet1!$A$2:$A$4</c:f>
              <c:strCache>
                <c:ptCount val="3"/>
                <c:pt idx="0">
                  <c:v>Before Rehabilitation</c:v>
                </c:pt>
                <c:pt idx="1">
                  <c:v>After Rehabilitation</c:v>
                </c:pt>
                <c:pt idx="2">
                  <c:v>Follow-up</c:v>
                </c:pt>
              </c:strCache>
            </c:strRef>
          </c:cat>
          <c:val>
            <c:numRef>
              <c:f>Sheet1!$G$2:$G$4</c:f>
              <c:numCache>
                <c:formatCode>###0.0</c:formatCode>
                <c:ptCount val="3"/>
                <c:pt idx="0">
                  <c:v>13.533333333333333</c:v>
                </c:pt>
                <c:pt idx="1">
                  <c:v>3.4666666666666663</c:v>
                </c:pt>
                <c:pt idx="2">
                  <c:v>8.9999999999999982</c:v>
                </c:pt>
              </c:numCache>
            </c:numRef>
          </c:val>
          <c:extLst>
            <c:ext xmlns:c16="http://schemas.microsoft.com/office/drawing/2014/chart" uri="{C3380CC4-5D6E-409C-BE32-E72D297353CC}">
              <c16:uniqueId val="{00000006-84F7-4DC4-A197-6A39C0C04387}"/>
            </c:ext>
          </c:extLst>
        </c:ser>
        <c:dLbls>
          <c:dLblPos val="outEnd"/>
          <c:showLegendKey val="0"/>
          <c:showVal val="1"/>
          <c:showCatName val="0"/>
          <c:showSerName val="0"/>
          <c:showPercent val="0"/>
          <c:showBubbleSize val="0"/>
        </c:dLbls>
        <c:gapWidth val="267"/>
        <c:overlap val="-43"/>
        <c:axId val="116460928"/>
        <c:axId val="116485504"/>
      </c:barChart>
      <c:catAx>
        <c:axId val="116460928"/>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6485504"/>
        <c:crosses val="autoZero"/>
        <c:auto val="1"/>
        <c:lblAlgn val="ctr"/>
        <c:lblOffset val="100"/>
        <c:noMultiLvlLbl val="0"/>
      </c:catAx>
      <c:valAx>
        <c:axId val="116485504"/>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6460928"/>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a:t>PHQ9 Depression Severity Categories </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0"/>
        <c:ser>
          <c:idx val="0"/>
          <c:order val="0"/>
          <c:tx>
            <c:strRef>
              <c:f>Sheet1!$G$6</c:f>
              <c:strCache>
                <c:ptCount val="1"/>
                <c:pt idx="0">
                  <c:v>Before Rehabilitation</c:v>
                </c:pt>
              </c:strCache>
            </c:strRef>
          </c:tx>
          <c:spPr>
            <a:solidFill>
              <a:schemeClr val="accent1"/>
            </a:solidFill>
            <a:ln>
              <a:noFill/>
            </a:ln>
            <a:effectLst/>
          </c:spPr>
          <c:invertIfNegative val="0"/>
          <c:cat>
            <c:strRef>
              <c:f>Sheet1!$F$7:$F$10</c:f>
              <c:strCache>
                <c:ptCount val="4"/>
                <c:pt idx="0">
                  <c:v>Minimal</c:v>
                </c:pt>
                <c:pt idx="1">
                  <c:v>Mild</c:v>
                </c:pt>
                <c:pt idx="2">
                  <c:v>Moderate</c:v>
                </c:pt>
                <c:pt idx="3">
                  <c:v>Severe</c:v>
                </c:pt>
              </c:strCache>
            </c:strRef>
          </c:cat>
          <c:val>
            <c:numRef>
              <c:f>Sheet1!$G$7:$G$10</c:f>
              <c:numCache>
                <c:formatCode>###0</c:formatCode>
                <c:ptCount val="4"/>
                <c:pt idx="0">
                  <c:v>1</c:v>
                </c:pt>
                <c:pt idx="1">
                  <c:v>6</c:v>
                </c:pt>
                <c:pt idx="2">
                  <c:v>1</c:v>
                </c:pt>
                <c:pt idx="3">
                  <c:v>7</c:v>
                </c:pt>
              </c:numCache>
            </c:numRef>
          </c:val>
          <c:extLst>
            <c:ext xmlns:c16="http://schemas.microsoft.com/office/drawing/2014/chart" uri="{C3380CC4-5D6E-409C-BE32-E72D297353CC}">
              <c16:uniqueId val="{00000000-C30E-4D69-9924-D15F0C745621}"/>
            </c:ext>
          </c:extLst>
        </c:ser>
        <c:ser>
          <c:idx val="1"/>
          <c:order val="1"/>
          <c:tx>
            <c:strRef>
              <c:f>Sheet1!$H$6</c:f>
              <c:strCache>
                <c:ptCount val="1"/>
                <c:pt idx="0">
                  <c:v>After Rehabilitation</c:v>
                </c:pt>
              </c:strCache>
            </c:strRef>
          </c:tx>
          <c:spPr>
            <a:solidFill>
              <a:schemeClr val="accent3"/>
            </a:solidFill>
            <a:ln>
              <a:noFill/>
            </a:ln>
            <a:effectLst/>
          </c:spPr>
          <c:invertIfNegative val="0"/>
          <c:cat>
            <c:strRef>
              <c:f>Sheet1!$F$7:$F$10</c:f>
              <c:strCache>
                <c:ptCount val="4"/>
                <c:pt idx="0">
                  <c:v>Minimal</c:v>
                </c:pt>
                <c:pt idx="1">
                  <c:v>Mild</c:v>
                </c:pt>
                <c:pt idx="2">
                  <c:v>Moderate</c:v>
                </c:pt>
                <c:pt idx="3">
                  <c:v>Severe</c:v>
                </c:pt>
              </c:strCache>
            </c:strRef>
          </c:cat>
          <c:val>
            <c:numRef>
              <c:f>Sheet1!$H$7:$H$10</c:f>
              <c:numCache>
                <c:formatCode>###0</c:formatCode>
                <c:ptCount val="4"/>
                <c:pt idx="0">
                  <c:v>9</c:v>
                </c:pt>
                <c:pt idx="1">
                  <c:v>4</c:v>
                </c:pt>
                <c:pt idx="2">
                  <c:v>2</c:v>
                </c:pt>
                <c:pt idx="3">
                  <c:v>0</c:v>
                </c:pt>
              </c:numCache>
            </c:numRef>
          </c:val>
          <c:extLst>
            <c:ext xmlns:c16="http://schemas.microsoft.com/office/drawing/2014/chart" uri="{C3380CC4-5D6E-409C-BE32-E72D297353CC}">
              <c16:uniqueId val="{00000001-C30E-4D69-9924-D15F0C745621}"/>
            </c:ext>
          </c:extLst>
        </c:ser>
        <c:ser>
          <c:idx val="2"/>
          <c:order val="2"/>
          <c:tx>
            <c:strRef>
              <c:f>Sheet1!$I$6</c:f>
              <c:strCache>
                <c:ptCount val="1"/>
                <c:pt idx="0">
                  <c:v>Follow-up</c:v>
                </c:pt>
              </c:strCache>
            </c:strRef>
          </c:tx>
          <c:spPr>
            <a:solidFill>
              <a:schemeClr val="accent5"/>
            </a:solidFill>
            <a:ln>
              <a:noFill/>
            </a:ln>
            <a:effectLst/>
          </c:spPr>
          <c:invertIfNegative val="0"/>
          <c:cat>
            <c:strRef>
              <c:f>Sheet1!$F$7:$F$10</c:f>
              <c:strCache>
                <c:ptCount val="4"/>
                <c:pt idx="0">
                  <c:v>Minimal</c:v>
                </c:pt>
                <c:pt idx="1">
                  <c:v>Mild</c:v>
                </c:pt>
                <c:pt idx="2">
                  <c:v>Moderate</c:v>
                </c:pt>
                <c:pt idx="3">
                  <c:v>Severe</c:v>
                </c:pt>
              </c:strCache>
            </c:strRef>
          </c:cat>
          <c:val>
            <c:numRef>
              <c:f>Sheet1!$I$7:$I$10</c:f>
              <c:numCache>
                <c:formatCode>###0</c:formatCode>
                <c:ptCount val="4"/>
                <c:pt idx="0">
                  <c:v>3</c:v>
                </c:pt>
                <c:pt idx="1">
                  <c:v>6</c:v>
                </c:pt>
                <c:pt idx="2">
                  <c:v>2</c:v>
                </c:pt>
                <c:pt idx="3">
                  <c:v>4</c:v>
                </c:pt>
              </c:numCache>
            </c:numRef>
          </c:val>
          <c:extLst>
            <c:ext xmlns:c16="http://schemas.microsoft.com/office/drawing/2014/chart" uri="{C3380CC4-5D6E-409C-BE32-E72D297353CC}">
              <c16:uniqueId val="{00000002-C30E-4D69-9924-D15F0C745621}"/>
            </c:ext>
          </c:extLst>
        </c:ser>
        <c:dLbls>
          <c:showLegendKey val="0"/>
          <c:showVal val="0"/>
          <c:showCatName val="0"/>
          <c:showSerName val="0"/>
          <c:showPercent val="0"/>
          <c:showBubbleSize val="0"/>
        </c:dLbls>
        <c:gapWidth val="267"/>
        <c:overlap val="-43"/>
        <c:axId val="116685824"/>
        <c:axId val="116687616"/>
      </c:barChart>
      <c:catAx>
        <c:axId val="11668582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6687616"/>
        <c:crosses val="autoZero"/>
        <c:auto val="1"/>
        <c:lblAlgn val="ctr"/>
        <c:lblOffset val="100"/>
        <c:noMultiLvlLbl val="0"/>
      </c:catAx>
      <c:valAx>
        <c:axId val="116687616"/>
        <c:scaling>
          <c:orientation val="minMax"/>
        </c:scaling>
        <c:delete val="0"/>
        <c:axPos val="l"/>
        <c:majorGridlines>
          <c:spPr>
            <a:ln w="9525" cap="flat" cmpd="sng" algn="ctr">
              <a:solidFill>
                <a:schemeClr val="dk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6685824"/>
        <c:crosses val="autoZero"/>
        <c:crossBetween val="between"/>
      </c:valAx>
      <c:spPr>
        <a:pattFill prst="ltDnDiag">
          <a:fgClr>
            <a:schemeClr val="dk1">
              <a:lumMod val="15000"/>
              <a:lumOff val="85000"/>
            </a:schemeClr>
          </a:fgClr>
          <a:bgClr>
            <a:schemeClr val="lt1"/>
          </a:bgClr>
        </a:patt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legend>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r>
              <a:rPr lang="en-US" dirty="0"/>
              <a:t>PCS Score: Total (mean)</a:t>
            </a:r>
          </a:p>
        </c:rich>
      </c:tx>
      <c:overlay val="0"/>
      <c:spPr>
        <a:noFill/>
        <a:ln>
          <a:noFill/>
        </a:ln>
        <a:effectLst/>
      </c:spPr>
      <c:txPr>
        <a:bodyPr rot="0" spcFirstLastPara="1" vertOverflow="ellipsis" vert="horz" wrap="square" anchor="ctr" anchorCtr="1"/>
        <a:lstStyle/>
        <a:p>
          <a:pPr>
            <a:defRPr sz="2128" b="1" i="0" u="none" strike="noStrike" kern="1200" cap="none" spc="0" normalizeH="0" baseline="0">
              <a:solidFill>
                <a:schemeClr val="dk1">
                  <a:lumMod val="50000"/>
                  <a:lumOff val="50000"/>
                </a:schemeClr>
              </a:solidFill>
              <a:latin typeface="+mj-lt"/>
              <a:ea typeface="+mj-ea"/>
              <a:cs typeface="+mj-cs"/>
            </a:defRPr>
          </a:pPr>
          <a:endParaRPr lang="he-IL"/>
        </a:p>
      </c:txPr>
    </c:title>
    <c:autoTitleDeleted val="0"/>
    <c:plotArea>
      <c:layout/>
      <c:barChart>
        <c:barDir val="col"/>
        <c:grouping val="clustered"/>
        <c:varyColors val="1"/>
        <c:ser>
          <c:idx val="0"/>
          <c:order val="0"/>
          <c:tx>
            <c:strRef>
              <c:f>Sheet2!$B$1</c:f>
              <c:strCache>
                <c:ptCount val="1"/>
                <c:pt idx="0">
                  <c:v>PCS Tscore: Total (mean)</c:v>
                </c:pt>
              </c:strCache>
            </c:strRef>
          </c:tx>
          <c:invertIfNegative val="0"/>
          <c:dPt>
            <c:idx val="0"/>
            <c:invertIfNegative val="0"/>
            <c:bubble3D val="0"/>
            <c:spPr>
              <a:solidFill>
                <a:schemeClr val="accent1"/>
              </a:solidFill>
              <a:ln>
                <a:noFill/>
              </a:ln>
              <a:effectLst/>
            </c:spPr>
            <c:extLst>
              <c:ext xmlns:c16="http://schemas.microsoft.com/office/drawing/2014/chart" uri="{C3380CC4-5D6E-409C-BE32-E72D297353CC}">
                <c16:uniqueId val="{00000001-094E-4A83-86FB-9D38DA75E6A8}"/>
              </c:ext>
            </c:extLst>
          </c:dPt>
          <c:dPt>
            <c:idx val="1"/>
            <c:invertIfNegative val="0"/>
            <c:bubble3D val="0"/>
            <c:spPr>
              <a:solidFill>
                <a:schemeClr val="accent3"/>
              </a:solidFill>
              <a:ln>
                <a:noFill/>
              </a:ln>
              <a:effectLst/>
            </c:spPr>
            <c:extLst>
              <c:ext xmlns:c16="http://schemas.microsoft.com/office/drawing/2014/chart" uri="{C3380CC4-5D6E-409C-BE32-E72D297353CC}">
                <c16:uniqueId val="{00000003-094E-4A83-86FB-9D38DA75E6A8}"/>
              </c:ext>
            </c:extLst>
          </c:dPt>
          <c:dPt>
            <c:idx val="2"/>
            <c:invertIfNegative val="0"/>
            <c:bubble3D val="0"/>
            <c:spPr>
              <a:solidFill>
                <a:schemeClr val="accent5"/>
              </a:solidFill>
              <a:ln>
                <a:noFill/>
              </a:ln>
              <a:effectLst/>
            </c:spPr>
            <c:extLst>
              <c:ext xmlns:c16="http://schemas.microsoft.com/office/drawing/2014/chart" uri="{C3380CC4-5D6E-409C-BE32-E72D297353CC}">
                <c16:uniqueId val="{00000005-094E-4A83-86FB-9D38DA75E6A8}"/>
              </c:ext>
            </c:extLst>
          </c:dPt>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dk1">
                        <a:lumMod val="75000"/>
                        <a:lumOff val="25000"/>
                      </a:schemeClr>
                    </a:solidFill>
                    <a:latin typeface="+mn-lt"/>
                    <a:ea typeface="+mn-ea"/>
                    <a:cs typeface="+mn-cs"/>
                  </a:defRPr>
                </a:pPr>
                <a:endParaRPr lang="he-IL"/>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dk1">
                          <a:lumMod val="35000"/>
                          <a:lumOff val="65000"/>
                        </a:schemeClr>
                      </a:solidFill>
                      <a:round/>
                    </a:ln>
                    <a:effectLst/>
                  </c:spPr>
                </c15:leaderLines>
              </c:ext>
            </c:extLst>
          </c:dLbls>
          <c:cat>
            <c:strRef>
              <c:f>Sheet2!$A$2:$A$4</c:f>
              <c:strCache>
                <c:ptCount val="3"/>
                <c:pt idx="0">
                  <c:v>Before Rehabilitation</c:v>
                </c:pt>
                <c:pt idx="1">
                  <c:v>After Rehabilitation</c:v>
                </c:pt>
                <c:pt idx="2">
                  <c:v>Follow-up</c:v>
                </c:pt>
              </c:strCache>
            </c:strRef>
          </c:cat>
          <c:val>
            <c:numRef>
              <c:f>Sheet2!$B$2:$B$4</c:f>
              <c:numCache>
                <c:formatCode>###0.0</c:formatCode>
                <c:ptCount val="3"/>
                <c:pt idx="0">
                  <c:v>29.4</c:v>
                </c:pt>
                <c:pt idx="1">
                  <c:v>8.2666666666666675</c:v>
                </c:pt>
                <c:pt idx="2">
                  <c:v>22.2</c:v>
                </c:pt>
              </c:numCache>
            </c:numRef>
          </c:val>
          <c:extLst>
            <c:ext xmlns:c16="http://schemas.microsoft.com/office/drawing/2014/chart" uri="{C3380CC4-5D6E-409C-BE32-E72D297353CC}">
              <c16:uniqueId val="{00000006-094E-4A83-86FB-9D38DA75E6A8}"/>
            </c:ext>
          </c:extLst>
        </c:ser>
        <c:dLbls>
          <c:dLblPos val="outEnd"/>
          <c:showLegendKey val="0"/>
          <c:showVal val="1"/>
          <c:showCatName val="0"/>
          <c:showSerName val="0"/>
          <c:showPercent val="0"/>
          <c:showBubbleSize val="0"/>
        </c:dLbls>
        <c:gapWidth val="267"/>
        <c:overlap val="-43"/>
        <c:axId val="116697344"/>
        <c:axId val="117131520"/>
      </c:barChart>
      <c:catAx>
        <c:axId val="116697344"/>
        <c:scaling>
          <c:orientation val="minMax"/>
        </c:scaling>
        <c:delete val="0"/>
        <c:axPos val="b"/>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dk1">
                <a:lumMod val="15000"/>
                <a:lumOff val="85000"/>
              </a:schemeClr>
            </a:solidFill>
            <a:round/>
          </a:ln>
          <a:effectLst/>
        </c:spPr>
        <c:txPr>
          <a:bodyPr rot="-60000000" spcFirstLastPara="1" vertOverflow="ellipsis" vert="horz" wrap="square" anchor="ctr" anchorCtr="1"/>
          <a:lstStyle/>
          <a:p>
            <a:pPr>
              <a:defRPr sz="1197" b="0" i="0" u="none" strike="noStrike" kern="1200" cap="none" spc="0" normalizeH="0" baseline="0">
                <a:solidFill>
                  <a:schemeClr val="dk1">
                    <a:lumMod val="65000"/>
                    <a:lumOff val="35000"/>
                  </a:schemeClr>
                </a:solidFill>
                <a:latin typeface="+mn-lt"/>
                <a:ea typeface="+mn-ea"/>
                <a:cs typeface="+mn-cs"/>
              </a:defRPr>
            </a:pPr>
            <a:endParaRPr lang="he-IL"/>
          </a:p>
        </c:txPr>
        <c:crossAx val="117131520"/>
        <c:crosses val="autoZero"/>
        <c:auto val="1"/>
        <c:lblAlgn val="ctr"/>
        <c:lblOffset val="100"/>
        <c:noMultiLvlLbl val="0"/>
      </c:catAx>
      <c:valAx>
        <c:axId val="117131520"/>
        <c:scaling>
          <c:orientation val="minMax"/>
        </c:scaling>
        <c:delete val="0"/>
        <c:axPos val="l"/>
        <c:majorGridlines>
          <c:spPr>
            <a:ln w="9525" cap="flat" cmpd="sng" algn="ctr">
              <a:solidFill>
                <a:schemeClr val="dk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dk1">
                    <a:lumMod val="65000"/>
                    <a:lumOff val="35000"/>
                  </a:schemeClr>
                </a:solidFill>
                <a:latin typeface="+mn-lt"/>
                <a:ea typeface="+mn-ea"/>
                <a:cs typeface="+mn-cs"/>
              </a:defRPr>
            </a:pPr>
            <a:endParaRPr lang="he-IL"/>
          </a:p>
        </c:txPr>
        <c:crossAx val="116697344"/>
        <c:crosses val="autoZero"/>
        <c:crossBetween val="between"/>
      </c:valAx>
      <c:spPr>
        <a:pattFill prst="ltDnDiag">
          <a:fgClr>
            <a:schemeClr val="dk1">
              <a:lumMod val="15000"/>
              <a:lumOff val="85000"/>
            </a:schemeClr>
          </a:fgClr>
          <a:bgClr>
            <a:schemeClr val="lt1"/>
          </a:bgClr>
        </a:pattFill>
        <a:ln>
          <a:noFill/>
        </a:ln>
        <a:effectLst/>
      </c:spPr>
    </c:plotArea>
    <c:plotVisOnly val="1"/>
    <c:dispBlanksAs val="gap"/>
    <c:showDLblsOverMax val="0"/>
  </c:chart>
  <c:spPr>
    <a:solidFill>
      <a:schemeClr val="lt1"/>
    </a:solidFill>
    <a:ln w="9525" cap="flat" cmpd="sng" algn="ctr">
      <a:solidFill>
        <a:schemeClr val="accent1"/>
      </a:solidFill>
      <a:round/>
    </a:ln>
    <a:effectLst/>
  </c:spPr>
  <c:txPr>
    <a:bodyPr/>
    <a:lstStyle/>
    <a:p>
      <a:pPr>
        <a:defRPr/>
      </a:pPr>
      <a:endParaRPr lang="he-IL"/>
    </a:p>
  </c:txPr>
  <c:externalData r:id="rId3">
    <c:autoUpdate val="0"/>
  </c:externalData>
</c:chartSpace>
</file>

<file path=ppt/charts/colors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withinLinear" id="16">
  <a:schemeClr val="accent3"/>
</cs:colorStyle>
</file>

<file path=ppt/charts/colors1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1">
  <a:schemeClr val="accent1"/>
  <a:schemeClr val="accent3"/>
  <a:schemeClr val="accent5"/>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0.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1.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1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2.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3.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4.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5.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6.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7.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8.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charts/style9.xml><?xml version="1.0" encoding="utf-8"?>
<cs:chartStyle xmlns:cs="http://schemas.microsoft.com/office/drawing/2012/chartStyle" xmlns:a="http://schemas.openxmlformats.org/drawingml/2006/main" id="208">
  <cs:axisTitle>
    <cs:lnRef idx="0"/>
    <cs:fillRef idx="0"/>
    <cs:effectRef idx="0"/>
    <cs:fontRef idx="minor">
      <a:schemeClr val="dk1">
        <a:lumMod val="65000"/>
        <a:lumOff val="35000"/>
      </a:schemeClr>
    </cs:fontRef>
    <cs:defRPr sz="1197" b="1" kern="1200"/>
  </cs:axisTitle>
  <cs:category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197" kern="1200" cap="none" spc="0" normalizeH="0" baseline="0"/>
  </cs:categoryAxis>
  <cs:chartArea>
    <cs:lnRef idx="0"/>
    <cs:fillRef idx="0"/>
    <cs:effectRef idx="0"/>
    <cs:fontRef idx="minor">
      <a:schemeClr val="dk1"/>
    </cs:fontRef>
    <cs:spPr>
      <a:solidFill>
        <a:schemeClr val="lt1"/>
      </a:solidFill>
      <a:ln w="9525" cap="flat" cmpd="sng" algn="ctr">
        <a:solidFill>
          <a:schemeClr val="dk1">
            <a:lumMod val="15000"/>
            <a:lumOff val="85000"/>
          </a:schemeClr>
        </a:solidFill>
        <a:round/>
      </a:ln>
    </cs:spPr>
    <cs:defRPr sz="1197" kern="1200"/>
  </cs:chartArea>
  <cs:dataLabel>
    <cs:lnRef idx="0"/>
    <cs:fillRef idx="0"/>
    <cs:effectRef idx="0"/>
    <cs:fontRef idx="minor">
      <a:schemeClr val="dk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cs:spPr>
  </cs:dataPoint>
  <cs:dataPoint3D>
    <cs:lnRef idx="0"/>
    <cs:fillRef idx="0">
      <cs:styleClr val="auto"/>
    </cs:fillRef>
    <cs:effectRef idx="0"/>
    <cs:fontRef idx="minor">
      <a:schemeClr val="dk1"/>
    </cs:fontRef>
    <cs:spPr>
      <a:solidFill>
        <a:schemeClr val="phClr"/>
      </a:solidFill>
    </cs:spPr>
  </cs:dataPoint3D>
  <cs:dataPointLine>
    <cs:lnRef idx="0">
      <cs:styleClr val="auto"/>
    </cs:lnRef>
    <cs:fillRef idx="0"/>
    <cs:effectRef idx="0"/>
    <cs:fontRef idx="minor">
      <a:schemeClr val="dk1"/>
    </cs:fontRef>
    <cs:spPr>
      <a:ln w="22225" cap="rnd">
        <a:solidFill>
          <a:schemeClr val="phClr"/>
        </a:solidFill>
        <a:round/>
      </a:ln>
    </cs:spPr>
  </cs:dataPointLine>
  <cs:dataPointMarker>
    <cs:lnRef idx="0">
      <cs:styleClr val="auto"/>
    </cs:lnRef>
    <cs:fillRef idx="0">
      <cs:styleClr val="auto"/>
    </cs:fillRef>
    <cs:effectRef idx="0"/>
    <cs:fontRef idx="minor">
      <a:schemeClr val="dk1"/>
    </cs:fontRef>
    <cs:spPr>
      <a:solidFill>
        <a:schemeClr val="lt1"/>
      </a:solidFill>
      <a:ln w="15875">
        <a:solidFill>
          <a:schemeClr val="phClr"/>
        </a:solidFill>
        <a:round/>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1064" kern="1200"/>
  </cs:dataTable>
  <cs:downBar>
    <cs:lnRef idx="0"/>
    <cs:fillRef idx="0"/>
    <cs:effectRef idx="0"/>
    <cs:fontRef idx="minor">
      <a:schemeClr val="dk1"/>
    </cs:fontRef>
    <cs:spPr>
      <a:solidFill>
        <a:schemeClr val="dk1">
          <a:lumMod val="75000"/>
          <a:lumOff val="25000"/>
        </a:schemeClr>
      </a:solidFill>
      <a:ln w="9525" cap="flat" cmpd="sng" algn="ctr">
        <a:solidFill>
          <a:schemeClr val="dk1">
            <a:lumMod val="50000"/>
            <a:lumOff val="50000"/>
          </a:schemeClr>
        </a:solidFill>
        <a:round/>
      </a:ln>
    </cs:spPr>
  </cs:downBar>
  <cs:dropLine>
    <cs:lnRef idx="0"/>
    <cs:fillRef idx="0"/>
    <cs:effectRef idx="0"/>
    <cs:fontRef idx="minor">
      <a:schemeClr val="dk1"/>
    </cs:fontRef>
    <cs:spPr>
      <a:ln w="9525" cap="flat" cmpd="sng" algn="ctr">
        <a:solidFill>
          <a:schemeClr val="dk1">
            <a:lumMod val="35000"/>
            <a:lumOff val="65000"/>
          </a:schemeClr>
        </a:solidFill>
        <a:round/>
      </a:ln>
    </cs:spPr>
  </cs:dropLine>
  <cs:errorBar>
    <cs:lnRef idx="0"/>
    <cs:fillRef idx="0"/>
    <cs:effectRef idx="0"/>
    <cs:fontRef idx="minor">
      <a:schemeClr val="dk1"/>
    </cs:fontRef>
    <cs:spPr>
      <a:ln w="9525" cap="flat" cmpd="sng" algn="ctr">
        <a:solidFill>
          <a:schemeClr val="dk1">
            <a:lumMod val="50000"/>
            <a:lumOff val="50000"/>
          </a:schemeClr>
        </a:solidFill>
        <a:round/>
      </a:ln>
    </cs:spPr>
  </cs:errorBar>
  <cs:floor>
    <cs:lnRef idx="0"/>
    <cs:fillRef idx="0"/>
    <cs:effectRef idx="0"/>
    <cs:fontRef idx="minor">
      <a:schemeClr val="dk1"/>
    </cs:fontRef>
    <cs:spPr>
      <a:pattFill prst="ltDnDiag">
        <a:fgClr>
          <a:schemeClr val="dk1">
            <a:lumMod val="15000"/>
            <a:lumOff val="85000"/>
          </a:schemeClr>
        </a:fgClr>
        <a:bgClr>
          <a:schemeClr val="lt1"/>
        </a:bgClr>
      </a:pattFill>
    </cs:spPr>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w="9525" cap="flat" cmpd="sng" algn="ctr">
        <a:solidFill>
          <a:schemeClr val="dk1">
            <a:lumMod val="5000"/>
            <a:lumOff val="95000"/>
          </a:schemeClr>
        </a:solidFill>
        <a:round/>
      </a:ln>
    </cs:spPr>
  </cs:gridlineMinor>
  <cs:hiLoLine>
    <cs:lnRef idx="0"/>
    <cs:fillRef idx="0"/>
    <cs:effectRef idx="0"/>
    <cs:fontRef idx="minor">
      <a:schemeClr val="dk1"/>
    </cs:fontRef>
    <cs:spPr>
      <a:ln w="9525" cap="flat" cmpd="sng" algn="ctr">
        <a:solidFill>
          <a:schemeClr val="dk1">
            <a:lumMod val="35000"/>
            <a:lumOff val="65000"/>
          </a:schemeClr>
        </a:solidFill>
        <a:round/>
      </a:ln>
    </cs:spPr>
  </cs:hiLoLine>
  <cs:leaderLine>
    <cs:lnRef idx="0"/>
    <cs:fillRef idx="0"/>
    <cs:effectRef idx="0"/>
    <cs:fontRef idx="minor">
      <a:schemeClr val="dk1"/>
    </cs:fontRef>
    <cs:spPr>
      <a:ln w="9525" cap="flat" cmpd="sng" algn="ctr">
        <a:solidFill>
          <a:schemeClr val="dk1">
            <a:lumMod val="35000"/>
            <a:lumOff val="65000"/>
          </a:schemeClr>
        </a:solidFill>
        <a:round/>
      </a:ln>
    </cs:spPr>
  </cs:leaderLine>
  <cs:legend>
    <cs:lnRef idx="0"/>
    <cs:fillRef idx="0"/>
    <cs:effectRef idx="0"/>
    <cs:fontRef idx="minor">
      <a:schemeClr val="dk1">
        <a:lumMod val="65000"/>
        <a:lumOff val="35000"/>
      </a:schemeClr>
    </cs:fontRef>
    <cs:defRPr sz="1197" kern="1200"/>
  </cs:legend>
  <cs:plotArea>
    <cs:lnRef idx="0"/>
    <cs:fillRef idx="0"/>
    <cs:effectRef idx="0"/>
    <cs:fontRef idx="minor">
      <a:schemeClr val="dk1"/>
    </cs:fontRef>
    <cs:spPr>
      <a:pattFill prst="ltDnDiag">
        <a:fgClr>
          <a:schemeClr val="dk1">
            <a:lumMod val="15000"/>
            <a:lumOff val="85000"/>
          </a:schemeClr>
        </a:fgClr>
        <a:bgClr>
          <a:schemeClr val="lt1"/>
        </a:bgClr>
      </a:pattFill>
    </cs:spPr>
  </cs:plotArea>
  <cs:plotArea3D>
    <cs:lnRef idx="0"/>
    <cs:fillRef idx="0"/>
    <cs:effectRef idx="0"/>
    <cs:fontRef idx="minor">
      <a:schemeClr val="dk1"/>
    </cs:fontRef>
    <cs:spPr>
      <a:solidFill>
        <a:schemeClr val="lt1"/>
      </a:solidFill>
    </cs:spPr>
  </cs:plotArea3D>
  <cs:seriesAxis>
    <cs:lnRef idx="0"/>
    <cs:fillRef idx="0"/>
    <cs:effectRef idx="0"/>
    <cs:fontRef idx="minor">
      <a:schemeClr val="dk1">
        <a:lumMod val="65000"/>
        <a:lumOff val="35000"/>
      </a:schemeClr>
    </cs:fontRef>
    <cs:defRPr sz="1197" kern="1200"/>
  </cs:seriesAxis>
  <cs:seriesLine>
    <cs:lnRef idx="0"/>
    <cs:fillRef idx="0"/>
    <cs:effectRef idx="0"/>
    <cs:fontRef idx="minor">
      <a:schemeClr val="dk1"/>
    </cs:fontRef>
    <cs:spPr>
      <a:ln w="9525" cap="flat" cmpd="sng" algn="ctr">
        <a:solidFill>
          <a:schemeClr val="dk1">
            <a:lumMod val="35000"/>
            <a:lumOff val="65000"/>
          </a:schemeClr>
        </a:solidFill>
        <a:round/>
      </a:ln>
    </cs:spPr>
  </cs:seriesLine>
  <cs:title>
    <cs:lnRef idx="0"/>
    <cs:fillRef idx="0"/>
    <cs:effectRef idx="0"/>
    <cs:fontRef idx="major">
      <a:schemeClr val="dk1">
        <a:lumMod val="50000"/>
        <a:lumOff val="50000"/>
      </a:schemeClr>
    </cs:fontRef>
    <cs:defRPr sz="2128" b="1" kern="1200" cap="none" spc="0" normalizeH="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65000"/>
        <a:lumOff val="35000"/>
      </a:schemeClr>
    </cs:fontRef>
    <cs:defRPr sz="1197" kern="1200"/>
  </cs:trendlineLabel>
  <cs:upBar>
    <cs:lnRef idx="0"/>
    <cs:fillRef idx="0"/>
    <cs:effectRef idx="0"/>
    <cs:fontRef idx="minor">
      <a:schemeClr val="dk1"/>
    </cs:fontRef>
    <cs:spPr>
      <a:solidFill>
        <a:schemeClr val="lt1"/>
      </a:solidFill>
      <a:ln w="9525" cap="flat" cmpd="sng" algn="ctr">
        <a:solidFill>
          <a:schemeClr val="dk1">
            <a:lumMod val="50000"/>
            <a:lumOff val="50000"/>
          </a:schemeClr>
        </a:solidFill>
        <a:round/>
      </a:ln>
    </cs:spPr>
  </cs:upBar>
  <cs:valueAxis>
    <cs:lnRef idx="0"/>
    <cs:fillRef idx="0"/>
    <cs:effectRef idx="0"/>
    <cs:fontRef idx="minor">
      <a:schemeClr val="dk1">
        <a:lumMod val="65000"/>
        <a:lumOff val="35000"/>
      </a:schemeClr>
    </cs:fontRef>
    <cs:defRPr sz="1197" kern="1200"/>
  </cs:valueAxis>
  <cs:wall>
    <cs:lnRef idx="0"/>
    <cs:fillRef idx="0"/>
    <cs:effectRef idx="0"/>
    <cs:fontRef idx="minor">
      <a:schemeClr val="dk1"/>
    </cs:fontRef>
    <cs:spPr>
      <a:pattFill prst="ltDnDiag">
        <a:fgClr>
          <a:schemeClr val="dk1">
            <a:lumMod val="15000"/>
            <a:lumOff val="85000"/>
          </a:schemeClr>
        </a:fgClr>
        <a:bgClr>
          <a:schemeClr val="lt1"/>
        </a:bgClr>
      </a:pattFill>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59041DB8-B66F-4DC8-A96E-33677E0F90FF}" type="datetimeFigureOut">
              <a:rPr lang="en-US" smtClean="0"/>
              <a:t>11/30/2020</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604A0D4-B89B-4ADD-AF9E-38636B40EE4E}" type="slidenum">
              <a:rPr lang="en-US" smtClean="0"/>
              <a:t>‹#›</a:t>
            </a:fld>
            <a:endParaRPr lang="en-US"/>
          </a:p>
        </p:txBody>
      </p:sp>
    </p:spTree>
    <p:extLst>
      <p:ext uri="{BB962C8B-B14F-4D97-AF65-F5344CB8AC3E}">
        <p14:creationId xmlns:p14="http://schemas.microsoft.com/office/powerpoint/2010/main" val="42473891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B49C4A-65AC-492D-9701-81B46C3AD0E4}" type="datetimeFigureOut">
              <a:rPr lang="en-US" smtClean="0"/>
              <a:t>11/30/2020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086100"/>
          </a:xfrm>
          <a:prstGeom prst="rect">
            <a:avLst/>
          </a:prstGeom>
        </p:spPr>
        <p:txBody>
          <a:bodyPr vert="horz" lIns="91440" tIns="45720" rIns="91440" bIns="45720" rtlCol="0"/>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2869989-EB00-4EE7-BCB5-25BDC5BB29F8}" type="slidenum">
              <a:rPr lang="en-US" smtClean="0"/>
              <a:t>‹#›</a:t>
            </a:fld>
            <a:endParaRPr lang="en-US"/>
          </a:p>
        </p:txBody>
      </p:sp>
    </p:spTree>
    <p:extLst>
      <p:ext uri="{BB962C8B-B14F-4D97-AF65-F5344CB8AC3E}">
        <p14:creationId xmlns:p14="http://schemas.microsoft.com/office/powerpoint/2010/main" val="21936361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3</a:t>
            </a:fld>
            <a:endParaRPr lang="en-US"/>
          </a:p>
        </p:txBody>
      </p:sp>
    </p:spTree>
    <p:extLst>
      <p:ext uri="{BB962C8B-B14F-4D97-AF65-F5344CB8AC3E}">
        <p14:creationId xmlns:p14="http://schemas.microsoft.com/office/powerpoint/2010/main" val="19803039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14</a:t>
            </a:fld>
            <a:endParaRPr lang="en-US"/>
          </a:p>
        </p:txBody>
      </p:sp>
    </p:spTree>
    <p:extLst>
      <p:ext uri="{BB962C8B-B14F-4D97-AF65-F5344CB8AC3E}">
        <p14:creationId xmlns:p14="http://schemas.microsoft.com/office/powerpoint/2010/main" val="144247143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15</a:t>
            </a:fld>
            <a:endParaRPr lang="en-US"/>
          </a:p>
        </p:txBody>
      </p:sp>
    </p:spTree>
    <p:extLst>
      <p:ext uri="{BB962C8B-B14F-4D97-AF65-F5344CB8AC3E}">
        <p14:creationId xmlns:p14="http://schemas.microsoft.com/office/powerpoint/2010/main" val="9540305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16</a:t>
            </a:fld>
            <a:endParaRPr lang="en-US"/>
          </a:p>
        </p:txBody>
      </p:sp>
    </p:spTree>
    <p:extLst>
      <p:ext uri="{BB962C8B-B14F-4D97-AF65-F5344CB8AC3E}">
        <p14:creationId xmlns:p14="http://schemas.microsoft.com/office/powerpoint/2010/main" val="413851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5</a:t>
            </a:fld>
            <a:endParaRPr lang="en-US"/>
          </a:p>
        </p:txBody>
      </p:sp>
    </p:spTree>
    <p:extLst>
      <p:ext uri="{BB962C8B-B14F-4D97-AF65-F5344CB8AC3E}">
        <p14:creationId xmlns:p14="http://schemas.microsoft.com/office/powerpoint/2010/main" val="7754236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7</a:t>
            </a:fld>
            <a:endParaRPr lang="en-US"/>
          </a:p>
        </p:txBody>
      </p:sp>
    </p:spTree>
    <p:extLst>
      <p:ext uri="{BB962C8B-B14F-4D97-AF65-F5344CB8AC3E}">
        <p14:creationId xmlns:p14="http://schemas.microsoft.com/office/powerpoint/2010/main" val="322379179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8</a:t>
            </a:fld>
            <a:endParaRPr lang="en-US"/>
          </a:p>
        </p:txBody>
      </p:sp>
    </p:spTree>
    <p:extLst>
      <p:ext uri="{BB962C8B-B14F-4D97-AF65-F5344CB8AC3E}">
        <p14:creationId xmlns:p14="http://schemas.microsoft.com/office/powerpoint/2010/main" val="20320125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9</a:t>
            </a:fld>
            <a:endParaRPr lang="en-US"/>
          </a:p>
        </p:txBody>
      </p:sp>
    </p:spTree>
    <p:extLst>
      <p:ext uri="{BB962C8B-B14F-4D97-AF65-F5344CB8AC3E}">
        <p14:creationId xmlns:p14="http://schemas.microsoft.com/office/powerpoint/2010/main" val="78415325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10</a:t>
            </a:fld>
            <a:endParaRPr lang="en-US"/>
          </a:p>
        </p:txBody>
      </p:sp>
    </p:spTree>
    <p:extLst>
      <p:ext uri="{BB962C8B-B14F-4D97-AF65-F5344CB8AC3E}">
        <p14:creationId xmlns:p14="http://schemas.microsoft.com/office/powerpoint/2010/main" val="342872996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11</a:t>
            </a:fld>
            <a:endParaRPr lang="en-US"/>
          </a:p>
        </p:txBody>
      </p:sp>
    </p:spTree>
    <p:extLst>
      <p:ext uri="{BB962C8B-B14F-4D97-AF65-F5344CB8AC3E}">
        <p14:creationId xmlns:p14="http://schemas.microsoft.com/office/powerpoint/2010/main" val="30005893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12</a:t>
            </a:fld>
            <a:endParaRPr lang="en-US"/>
          </a:p>
        </p:txBody>
      </p:sp>
    </p:spTree>
    <p:extLst>
      <p:ext uri="{BB962C8B-B14F-4D97-AF65-F5344CB8AC3E}">
        <p14:creationId xmlns:p14="http://schemas.microsoft.com/office/powerpoint/2010/main" val="3558961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2869989-EB00-4EE7-BCB5-25BDC5BB29F8}" type="slidenum">
              <a:rPr lang="en-US" smtClean="0"/>
              <a:t>13</a:t>
            </a:fld>
            <a:endParaRPr lang="en-US"/>
          </a:p>
        </p:txBody>
      </p:sp>
    </p:spTree>
    <p:extLst>
      <p:ext uri="{BB962C8B-B14F-4D97-AF65-F5344CB8AC3E}">
        <p14:creationId xmlns:p14="http://schemas.microsoft.com/office/powerpoint/2010/main" val="39084393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5" name="Group 4"/>
          <p:cNvGrpSpPr/>
          <p:nvPr userDrawn="1"/>
        </p:nvGrpSpPr>
        <p:grpSpPr bwMode="hidden">
          <a:xfrm>
            <a:off x="-1" y="0"/>
            <a:ext cx="12192002" cy="6858000"/>
            <a:chOff x="-1" y="0"/>
            <a:chExt cx="12192002" cy="6858000"/>
          </a:xfrm>
        </p:grpSpPr>
        <p:cxnSp>
          <p:nvCxnSpPr>
            <p:cNvPr id="6" name="Straight Connector 5"/>
            <p:cNvCxnSpPr/>
            <p:nvPr/>
          </p:nvCxnSpPr>
          <p:spPr bwMode="hidden">
            <a:xfrm>
              <a:off x="61019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bwMode="hidden">
            <a:xfrm>
              <a:off x="182933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304847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426760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548674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6705884"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7925022"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9144160"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10363298"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1582436" y="0"/>
              <a:ext cx="0"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2819" y="38648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1611181"/>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2835877"/>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4060573"/>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5285269"/>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6509965"/>
              <a:ext cx="12188952" cy="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23" name="Group 22"/>
            <p:cNvGrpSpPr/>
            <p:nvPr userDrawn="1"/>
          </p:nvGrpSpPr>
          <p:grpSpPr bwMode="hidden">
            <a:xfrm>
              <a:off x="-1" y="0"/>
              <a:ext cx="12192001" cy="6858000"/>
              <a:chOff x="-1" y="0"/>
              <a:chExt cx="12192001" cy="6858000"/>
            </a:xfrm>
          </p:grpSpPr>
          <p:cxnSp>
            <p:nvCxnSpPr>
              <p:cNvPr id="41" name="Straight Connector 40"/>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510650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46" name="Group 45"/>
              <p:cNvGrpSpPr/>
              <p:nvPr/>
            </p:nvGrpSpPr>
            <p:grpSpPr bwMode="hidden">
              <a:xfrm>
                <a:off x="6327885" y="0"/>
                <a:ext cx="5864115" cy="5898673"/>
                <a:chOff x="6327885" y="0"/>
                <a:chExt cx="5864115" cy="5898673"/>
              </a:xfrm>
            </p:grpSpPr>
            <p:cxnSp>
              <p:nvCxnSpPr>
                <p:cNvPr id="52" name="Straight Connector 51"/>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47" name="Straight Connector 46"/>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nvGrpSpPr>
            <p:cNvPr id="24" name="Group 23"/>
            <p:cNvGrpSpPr/>
            <p:nvPr userDrawn="1"/>
          </p:nvGrpSpPr>
          <p:grpSpPr bwMode="hidden">
            <a:xfrm flipH="1">
              <a:off x="0" y="0"/>
              <a:ext cx="12192001" cy="6858000"/>
              <a:chOff x="-1" y="0"/>
              <a:chExt cx="12192001" cy="6858000"/>
            </a:xfrm>
          </p:grpSpPr>
          <p:cxnSp>
            <p:nvCxnSpPr>
              <p:cNvPr id="25" name="Straight Connector 24"/>
              <p:cNvCxnSpPr/>
              <p:nvPr/>
            </p:nvCxnSpPr>
            <p:spPr bwMode="hidden">
              <a:xfrm>
                <a:off x="225425"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bwMode="hidden">
              <a:xfrm>
                <a:off x="144915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2665982"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3885119"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5150644" y="0"/>
                <a:ext cx="6815931" cy="6858000"/>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bwMode="hidden">
              <a:xfrm>
                <a:off x="6327885" y="0"/>
                <a:ext cx="5864115" cy="5898673"/>
                <a:chOff x="6327885" y="0"/>
                <a:chExt cx="5864115" cy="5898673"/>
              </a:xfrm>
            </p:grpSpPr>
            <p:cxnSp>
              <p:nvCxnSpPr>
                <p:cNvPr id="36" name="Straight Connector 35"/>
                <p:cNvCxnSpPr/>
                <p:nvPr/>
              </p:nvCxnSpPr>
              <p:spPr bwMode="hidden">
                <a:xfrm>
                  <a:off x="6327885" y="0"/>
                  <a:ext cx="5864115" cy="5898673"/>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a:off x="7549268" y="0"/>
                  <a:ext cx="4642732" cy="467242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8772997" y="0"/>
                  <a:ext cx="3419003" cy="34567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9982200" y="0"/>
                  <a:ext cx="2209800" cy="222646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11199019" y="0"/>
                  <a:ext cx="992981" cy="1002506"/>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cxnSp>
            <p:nvCxnSpPr>
              <p:cNvPr id="31" name="Straight Connector 30"/>
              <p:cNvCxnSpPr/>
              <p:nvPr/>
            </p:nvCxnSpPr>
            <p:spPr bwMode="hidden">
              <a:xfrm flipH="1" flipV="1">
                <a:off x="-1" y="1012053"/>
                <a:ext cx="5828811" cy="58459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flipH="1" flipV="1">
                <a:off x="-1" y="2227340"/>
                <a:ext cx="4614781" cy="4630658"/>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3432149"/>
                <a:ext cx="3398419" cy="3425849"/>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4651431"/>
                <a:ext cx="2196496" cy="2206567"/>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5864453"/>
                <a:ext cx="987003" cy="993545"/>
              </a:xfrm>
              <a:prstGeom prst="line">
                <a:avLst/>
              </a:prstGeom>
              <a:ln>
                <a:solidFill>
                  <a:schemeClr val="bg1">
                    <a:lumMod val="85000"/>
                    <a:alpha val="3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ctrTitle"/>
          </p:nvPr>
        </p:nvSpPr>
        <p:spPr>
          <a:xfrm>
            <a:off x="1293845" y="1909346"/>
            <a:ext cx="9604310" cy="3383280"/>
          </a:xfrm>
        </p:spPr>
        <p:txBody>
          <a:bodyPr anchor="b">
            <a:normAutofit/>
          </a:bodyPr>
          <a:lstStyle>
            <a:lvl1pPr algn="l">
              <a:lnSpc>
                <a:spcPct val="76000"/>
              </a:lnSpc>
              <a:defRPr sz="8000" cap="none"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93845" y="5432564"/>
            <a:ext cx="9604310" cy="457200"/>
          </a:xfrm>
        </p:spPr>
        <p:txBody>
          <a:bodyPr>
            <a:normAutofit/>
          </a:bodyPr>
          <a:lstStyle>
            <a:lvl1pPr marL="0" indent="0" algn="l">
              <a:spcBef>
                <a:spcPts val="0"/>
              </a:spcBef>
              <a:buNone/>
              <a:defRPr sz="2000" b="0">
                <a:solidFill>
                  <a:schemeClr val="accent1">
                    <a:lumMod val="7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cxnSp>
        <p:nvCxnSpPr>
          <p:cNvPr id="58" name="Straight Connector 57"/>
          <p:cNvCxnSpPr/>
          <p:nvPr userDrawn="1"/>
        </p:nvCxnSpPr>
        <p:spPr>
          <a:xfrm>
            <a:off x="1295400" y="5294175"/>
            <a:ext cx="9601200" cy="0"/>
          </a:xfrm>
          <a:prstGeom prst="line">
            <a:avLst/>
          </a:prstGeom>
          <a:ln w="127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988627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384A29A4-78C8-47AB-BA06-22CB45938951}" type="datetime1">
              <a:rPr lang="en-US" smtClean="0"/>
              <a:t>11/30/2020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4771542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09314" y="489856"/>
            <a:ext cx="1687286" cy="5301343"/>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95399" y="489856"/>
            <a:ext cx="7587344" cy="530134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E1ED4ACF-2D82-46F2-A8E9-23963AA34E86}" type="datetime1">
              <a:rPr lang="en-US" smtClean="0"/>
              <a:t>11/30/2020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25246350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4" name="Date Placeholder 3"/>
          <p:cNvSpPr>
            <a:spLocks noGrp="1"/>
          </p:cNvSpPr>
          <p:nvPr>
            <p:ph type="dt" sz="half" idx="10"/>
          </p:nvPr>
        </p:nvSpPr>
        <p:spPr/>
        <p:txBody>
          <a:bodyPr/>
          <a:lstStyle/>
          <a:p>
            <a:fld id="{AE374B5B-21A0-4192-BF4C-38187F1A68D8}" type="datetime1">
              <a:rPr lang="en-US" smtClean="0"/>
              <a:t>11/30/2020</a:t>
            </a:fld>
            <a:endParaRPr lang="en-US"/>
          </a:p>
        </p:txBody>
      </p:sp>
      <p:sp>
        <p:nvSpPr>
          <p:cNvPr id="6" name="Slide Number Placeholder 5"/>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112444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gradFill flip="none" rotWithShape="1">
          <a:gsLst>
            <a:gs pos="0">
              <a:schemeClr val="accent1"/>
            </a:gs>
            <a:gs pos="97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7" name="Group 6"/>
          <p:cNvGrpSpPr/>
          <p:nvPr userDrawn="1"/>
        </p:nvGrpSpPr>
        <p:grpSpPr bwMode="hidden">
          <a:xfrm>
            <a:off x="-1" y="0"/>
            <a:ext cx="12192002" cy="6858000"/>
            <a:chOff x="-1" y="0"/>
            <a:chExt cx="12192002" cy="6858000"/>
          </a:xfrm>
        </p:grpSpPr>
        <p:cxnSp>
          <p:nvCxnSpPr>
            <p:cNvPr id="8" name="Straight Connector 7"/>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4" name="Group 23"/>
            <p:cNvGrpSpPr/>
            <p:nvPr userDrawn="1"/>
          </p:nvGrpSpPr>
          <p:grpSpPr bwMode="hidden">
            <a:xfrm>
              <a:off x="-1" y="0"/>
              <a:ext cx="12192001" cy="6858000"/>
              <a:chOff x="-1" y="0"/>
              <a:chExt cx="12192001" cy="6858000"/>
            </a:xfrm>
          </p:grpSpPr>
          <p:cxnSp>
            <p:nvCxnSpPr>
              <p:cNvPr id="42" name="Straight Connector 41"/>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7" name="Group 46"/>
              <p:cNvGrpSpPr/>
              <p:nvPr/>
            </p:nvGrpSpPr>
            <p:grpSpPr bwMode="hidden">
              <a:xfrm>
                <a:off x="6327885" y="0"/>
                <a:ext cx="5864115" cy="5898673"/>
                <a:chOff x="6327885" y="0"/>
                <a:chExt cx="5864115" cy="5898673"/>
              </a:xfrm>
            </p:grpSpPr>
            <p:cxnSp>
              <p:nvCxnSpPr>
                <p:cNvPr id="53" name="Straight Connector 52"/>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8" name="Straight Connector 47"/>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5" name="Group 24"/>
            <p:cNvGrpSpPr/>
            <p:nvPr userDrawn="1"/>
          </p:nvGrpSpPr>
          <p:grpSpPr bwMode="hidden">
            <a:xfrm flipH="1">
              <a:off x="0" y="0"/>
              <a:ext cx="12192001" cy="6858000"/>
              <a:chOff x="-1" y="0"/>
              <a:chExt cx="12192001" cy="6858000"/>
            </a:xfrm>
          </p:grpSpPr>
          <p:cxnSp>
            <p:nvCxnSpPr>
              <p:cNvPr id="26" name="Straight Connector 25"/>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1" name="Group 30"/>
              <p:cNvGrpSpPr/>
              <p:nvPr/>
            </p:nvGrpSpPr>
            <p:grpSpPr bwMode="hidden">
              <a:xfrm>
                <a:off x="6327885" y="0"/>
                <a:ext cx="5864115" cy="5898673"/>
                <a:chOff x="6327885" y="0"/>
                <a:chExt cx="5864115" cy="5898673"/>
              </a:xfrm>
            </p:grpSpPr>
            <p:cxnSp>
              <p:nvCxnSpPr>
                <p:cNvPr id="37" name="Straight Connector 36"/>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2" name="Straight Connector 31"/>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1"/>
          <p:cNvSpPr>
            <a:spLocks noGrp="1"/>
          </p:cNvSpPr>
          <p:nvPr>
            <p:ph type="title"/>
          </p:nvPr>
        </p:nvSpPr>
        <p:spPr>
          <a:xfrm>
            <a:off x="1295400" y="2541573"/>
            <a:ext cx="9601200" cy="2743200"/>
          </a:xfrm>
        </p:spPr>
        <p:txBody>
          <a:bodyPr anchor="b">
            <a:normAutofit/>
          </a:bodyPr>
          <a:lstStyle>
            <a:lvl1pPr>
              <a:lnSpc>
                <a:spcPct val="85000"/>
              </a:lnSpc>
              <a:defRPr sz="6000" cap="none" baseline="0">
                <a:solidFill>
                  <a:schemeClr val="tx1"/>
                </a:solidFill>
              </a:defRPr>
            </a:lvl1pPr>
          </a:lstStyle>
          <a:p>
            <a:r>
              <a:rPr lang="en-US"/>
              <a:t>Click to edit Master title style</a:t>
            </a:r>
            <a:endParaRPr lang="en-US" dirty="0"/>
          </a:p>
        </p:txBody>
      </p:sp>
      <p:sp>
        <p:nvSpPr>
          <p:cNvPr id="3" name="Text Placeholder 2"/>
          <p:cNvSpPr>
            <a:spLocks noGrp="1"/>
          </p:cNvSpPr>
          <p:nvPr>
            <p:ph type="body" idx="1"/>
          </p:nvPr>
        </p:nvSpPr>
        <p:spPr>
          <a:xfrm>
            <a:off x="1295400" y="5431536"/>
            <a:ext cx="9601200" cy="457200"/>
          </a:xfrm>
        </p:spPr>
        <p:txBody>
          <a:bodyPr>
            <a:normAutofit/>
          </a:bodyPr>
          <a:lstStyle>
            <a:lvl1pPr marL="0" indent="0">
              <a:spcBef>
                <a:spcPts val="0"/>
              </a:spcBef>
              <a:buNone/>
              <a:defRPr sz="2000" b="0">
                <a:solidFill>
                  <a:schemeClr val="tx1"/>
                </a:solidFill>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cxnSp>
        <p:nvCxnSpPr>
          <p:cNvPr id="58" name="Straight Connector 57"/>
          <p:cNvCxnSpPr/>
          <p:nvPr userDrawn="1"/>
        </p:nvCxnSpPr>
        <p:spPr>
          <a:xfrm>
            <a:off x="1295400" y="5294175"/>
            <a:ext cx="9601200"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6778040"/>
      </p:ext>
    </p:extLst>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12954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24600" y="1981199"/>
            <a:ext cx="4572000" cy="3810001"/>
          </a:xfrm>
        </p:spPr>
        <p:txBody>
          <a:bodyPr>
            <a:normAutofit/>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p>
            <a:fld id="{33B5CF7C-B333-48E1-A4A6-83A3C8B73AC0}" type="datetime1">
              <a:rPr lang="en-US" smtClean="0"/>
              <a:t>11/30/2020</a:t>
            </a:fld>
            <a:endParaRPr lang="en-US"/>
          </a:p>
        </p:txBody>
      </p:sp>
      <p:sp>
        <p:nvSpPr>
          <p:cNvPr id="7" name="Slide Number Placeholder 6"/>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404456794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12954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954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24600" y="1818322"/>
            <a:ext cx="4572000" cy="641350"/>
          </a:xfrm>
        </p:spPr>
        <p:txBody>
          <a:bodyPr anchor="ctr">
            <a:normAutofit/>
          </a:bodyPr>
          <a:lstStyle>
            <a:lvl1pPr marL="0" indent="0">
              <a:spcBef>
                <a:spcPts val="0"/>
              </a:spcBef>
              <a:buNone/>
              <a:defRPr sz="20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24600" y="2503713"/>
            <a:ext cx="4572000" cy="3287487"/>
          </a:xfrm>
        </p:spPr>
        <p:txBody>
          <a:bodyPr>
            <a:normAutofit/>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p:cNvSpPr>
            <a:spLocks noGrp="1"/>
          </p:cNvSpPr>
          <p:nvPr>
            <p:ph type="ftr" sz="quarter" idx="11"/>
          </p:nvPr>
        </p:nvSpPr>
        <p:spPr/>
        <p:txBody>
          <a:bodyPr/>
          <a:lstStyle/>
          <a:p>
            <a:r>
              <a:rPr lang="en-US" dirty="0"/>
              <a:t>Add a footer</a:t>
            </a:r>
          </a:p>
        </p:txBody>
      </p:sp>
      <p:sp>
        <p:nvSpPr>
          <p:cNvPr id="7" name="Date Placeholder 6"/>
          <p:cNvSpPr>
            <a:spLocks noGrp="1"/>
          </p:cNvSpPr>
          <p:nvPr>
            <p:ph type="dt" sz="half" idx="10"/>
          </p:nvPr>
        </p:nvSpPr>
        <p:spPr/>
        <p:txBody>
          <a:bodyPr/>
          <a:lstStyle/>
          <a:p>
            <a:fld id="{AE320762-5CBF-4210-AB54-376B091119F8}" type="datetime1">
              <a:rPr lang="en-US" smtClean="0"/>
              <a:t>11/30/2020</a:t>
            </a:fld>
            <a:endParaRPr lang="en-US"/>
          </a:p>
        </p:txBody>
      </p:sp>
      <p:sp>
        <p:nvSpPr>
          <p:cNvPr id="9" name="Slide Number Placeholder 8"/>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3979065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r>
              <a:rPr lang="en-US" dirty="0"/>
              <a:t>Add a footer</a:t>
            </a:r>
          </a:p>
        </p:txBody>
      </p:sp>
      <p:sp>
        <p:nvSpPr>
          <p:cNvPr id="3" name="Date Placeholder 2"/>
          <p:cNvSpPr>
            <a:spLocks noGrp="1"/>
          </p:cNvSpPr>
          <p:nvPr>
            <p:ph type="dt" sz="half" idx="10"/>
          </p:nvPr>
        </p:nvSpPr>
        <p:spPr/>
        <p:txBody>
          <a:bodyPr/>
          <a:lstStyle/>
          <a:p>
            <a:fld id="{7F0DB371-BF5F-4058-A212-1A908E4D2674}" type="datetime1">
              <a:rPr lang="en-US" smtClean="0"/>
              <a:t>11/30/2020</a:t>
            </a:fld>
            <a:endParaRPr lang="en-US"/>
          </a:p>
        </p:txBody>
      </p:sp>
      <p:sp>
        <p:nvSpPr>
          <p:cNvPr id="5" name="Slide Number Placeholder 4"/>
          <p:cNvSpPr>
            <a:spLocks noGrp="1"/>
          </p:cNvSpPr>
          <p:nvPr>
            <p:ph type="sldNum" sz="quarter" idx="12"/>
          </p:nvPr>
        </p:nvSpPr>
        <p:spPr/>
        <p:txBody>
          <a:bodyPr/>
          <a:lstStyle/>
          <a:p>
            <a:fld id="{E31375A4-56A4-47D6-9801-1991572033F7}" type="slidenum">
              <a:rPr lang="en-US" smtClean="0"/>
              <a:t>‹#›</a:t>
            </a:fld>
            <a:endParaRPr lang="en-US"/>
          </a:p>
        </p:txBody>
      </p:sp>
    </p:spTree>
    <p:extLst>
      <p:ext uri="{BB962C8B-B14F-4D97-AF65-F5344CB8AC3E}">
        <p14:creationId xmlns:p14="http://schemas.microsoft.com/office/powerpoint/2010/main" val="32389767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grpSp>
        <p:nvGrpSpPr>
          <p:cNvPr id="161" name="Group 160"/>
          <p:cNvGrpSpPr/>
          <p:nvPr userDrawn="1"/>
        </p:nvGrpSpPr>
        <p:grpSpPr bwMode="hidden">
          <a:xfrm>
            <a:off x="-1" y="0"/>
            <a:ext cx="12192002" cy="6858000"/>
            <a:chOff x="-1" y="0"/>
            <a:chExt cx="12192002" cy="6858000"/>
          </a:xfrm>
        </p:grpSpPr>
        <p:cxnSp>
          <p:nvCxnSpPr>
            <p:cNvPr id="162" name="Straight Connector 161"/>
            <p:cNvCxnSpPr/>
            <p:nvPr/>
          </p:nvCxnSpPr>
          <p:spPr bwMode="hidden">
            <a:xfrm>
              <a:off x="61019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3" name="Straight Connector 162"/>
            <p:cNvCxnSpPr/>
            <p:nvPr/>
          </p:nvCxnSpPr>
          <p:spPr bwMode="hidden">
            <a:xfrm>
              <a:off x="182933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4" name="Straight Connector 163"/>
            <p:cNvCxnSpPr/>
            <p:nvPr/>
          </p:nvCxnSpPr>
          <p:spPr bwMode="hidden">
            <a:xfrm>
              <a:off x="304847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bwMode="hidden">
            <a:xfrm>
              <a:off x="426760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bwMode="hidden">
            <a:xfrm>
              <a:off x="548674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7" name="Straight Connector 166"/>
            <p:cNvCxnSpPr/>
            <p:nvPr/>
          </p:nvCxnSpPr>
          <p:spPr bwMode="hidden">
            <a:xfrm>
              <a:off x="6705884"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8" name="Straight Connector 167"/>
            <p:cNvCxnSpPr/>
            <p:nvPr/>
          </p:nvCxnSpPr>
          <p:spPr bwMode="hidden">
            <a:xfrm>
              <a:off x="7925022"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bwMode="hidden">
            <a:xfrm>
              <a:off x="9144160"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0" name="Straight Connector 169"/>
            <p:cNvCxnSpPr/>
            <p:nvPr/>
          </p:nvCxnSpPr>
          <p:spPr bwMode="hidden">
            <a:xfrm>
              <a:off x="10363298"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1" name="Straight Connector 170"/>
            <p:cNvCxnSpPr/>
            <p:nvPr/>
          </p:nvCxnSpPr>
          <p:spPr bwMode="hidden">
            <a:xfrm>
              <a:off x="11582436" y="0"/>
              <a:ext cx="0"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2" name="Straight Connector 171"/>
            <p:cNvCxnSpPr/>
            <p:nvPr/>
          </p:nvCxnSpPr>
          <p:spPr bwMode="hidden">
            <a:xfrm>
              <a:off x="2819" y="38648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bwMode="hidden">
            <a:xfrm>
              <a:off x="2819" y="1611181"/>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4" name="Straight Connector 173"/>
            <p:cNvCxnSpPr/>
            <p:nvPr/>
          </p:nvCxnSpPr>
          <p:spPr bwMode="hidden">
            <a:xfrm>
              <a:off x="2819" y="2835877"/>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5" name="Straight Connector 174"/>
            <p:cNvCxnSpPr/>
            <p:nvPr/>
          </p:nvCxnSpPr>
          <p:spPr bwMode="hidden">
            <a:xfrm>
              <a:off x="2819" y="4060573"/>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6" name="Straight Connector 175"/>
            <p:cNvCxnSpPr/>
            <p:nvPr/>
          </p:nvCxnSpPr>
          <p:spPr bwMode="hidden">
            <a:xfrm>
              <a:off x="2819" y="5285269"/>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bwMode="hidden">
            <a:xfrm>
              <a:off x="2819" y="6509965"/>
              <a:ext cx="12188952" cy="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78" name="Group 177"/>
            <p:cNvGrpSpPr/>
            <p:nvPr userDrawn="1"/>
          </p:nvGrpSpPr>
          <p:grpSpPr bwMode="hidden">
            <a:xfrm>
              <a:off x="-1" y="0"/>
              <a:ext cx="12192001" cy="6858000"/>
              <a:chOff x="-1" y="0"/>
              <a:chExt cx="12192001" cy="6858000"/>
            </a:xfrm>
          </p:grpSpPr>
          <p:cxnSp>
            <p:nvCxnSpPr>
              <p:cNvPr id="196" name="Straight Connector 195"/>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7" name="Straight Connector 196"/>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8" name="Straight Connector 197"/>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9" name="Straight Connector 198"/>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0" name="Straight Connector 199"/>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201" name="Group 200"/>
              <p:cNvGrpSpPr/>
              <p:nvPr/>
            </p:nvGrpSpPr>
            <p:grpSpPr bwMode="hidden">
              <a:xfrm>
                <a:off x="6327885" y="0"/>
                <a:ext cx="5864115" cy="5898673"/>
                <a:chOff x="6327885" y="0"/>
                <a:chExt cx="5864115" cy="5898673"/>
              </a:xfrm>
            </p:grpSpPr>
            <p:cxnSp>
              <p:nvCxnSpPr>
                <p:cNvPr id="207" name="Straight Connector 206"/>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8" name="Straight Connector 207"/>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202" name="Straight Connector 201"/>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3" name="Straight Connector 202"/>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4" name="Straight Connector 203"/>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5" name="Straight Connector 204"/>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206" name="Straight Connector 205"/>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nvGrpSpPr>
            <p:cNvPr id="179" name="Group 178"/>
            <p:cNvGrpSpPr/>
            <p:nvPr userDrawn="1"/>
          </p:nvGrpSpPr>
          <p:grpSpPr bwMode="hidden">
            <a:xfrm flipH="1">
              <a:off x="0" y="0"/>
              <a:ext cx="12192001" cy="6858000"/>
              <a:chOff x="-1" y="0"/>
              <a:chExt cx="12192001" cy="6858000"/>
            </a:xfrm>
          </p:grpSpPr>
          <p:cxnSp>
            <p:nvCxnSpPr>
              <p:cNvPr id="180" name="Straight Connector 179"/>
              <p:cNvCxnSpPr/>
              <p:nvPr/>
            </p:nvCxnSpPr>
            <p:spPr bwMode="hidden">
              <a:xfrm>
                <a:off x="225425"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bwMode="hidden">
              <a:xfrm>
                <a:off x="1449154"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bwMode="hidden">
              <a:xfrm>
                <a:off x="266598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bwMode="hidden">
              <a:xfrm>
                <a:off x="3885119"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bwMode="hidden">
              <a:xfrm>
                <a:off x="5106502" y="0"/>
                <a:ext cx="6815931" cy="6858000"/>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nvGrpSpPr>
              <p:cNvPr id="185" name="Group 184"/>
              <p:cNvGrpSpPr/>
              <p:nvPr/>
            </p:nvGrpSpPr>
            <p:grpSpPr bwMode="hidden">
              <a:xfrm>
                <a:off x="6327885" y="0"/>
                <a:ext cx="5864115" cy="5898673"/>
                <a:chOff x="6327885" y="0"/>
                <a:chExt cx="5864115" cy="5898673"/>
              </a:xfrm>
            </p:grpSpPr>
            <p:cxnSp>
              <p:nvCxnSpPr>
                <p:cNvPr id="191" name="Straight Connector 190"/>
                <p:cNvCxnSpPr/>
                <p:nvPr/>
              </p:nvCxnSpPr>
              <p:spPr bwMode="hidden">
                <a:xfrm>
                  <a:off x="6327885" y="0"/>
                  <a:ext cx="5864115" cy="5898673"/>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2" name="Straight Connector 191"/>
                <p:cNvCxnSpPr/>
                <p:nvPr/>
              </p:nvCxnSpPr>
              <p:spPr bwMode="hidden">
                <a:xfrm>
                  <a:off x="7549268" y="0"/>
                  <a:ext cx="4642732" cy="467242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3" name="Straight Connector 192"/>
                <p:cNvCxnSpPr/>
                <p:nvPr/>
              </p:nvCxnSpPr>
              <p:spPr bwMode="hidden">
                <a:xfrm>
                  <a:off x="8772997" y="0"/>
                  <a:ext cx="3419003" cy="34567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4" name="Straight Connector 193"/>
                <p:cNvCxnSpPr/>
                <p:nvPr/>
              </p:nvCxnSpPr>
              <p:spPr bwMode="hidden">
                <a:xfrm>
                  <a:off x="9982200" y="0"/>
                  <a:ext cx="2209800" cy="222646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5" name="Straight Connector 194"/>
                <p:cNvCxnSpPr/>
                <p:nvPr/>
              </p:nvCxnSpPr>
              <p:spPr bwMode="hidden">
                <a:xfrm>
                  <a:off x="11199019" y="0"/>
                  <a:ext cx="992981" cy="1002506"/>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cxnSp>
            <p:nvCxnSpPr>
              <p:cNvPr id="186" name="Straight Connector 185"/>
              <p:cNvCxnSpPr/>
              <p:nvPr/>
            </p:nvCxnSpPr>
            <p:spPr bwMode="hidden">
              <a:xfrm flipH="1" flipV="1">
                <a:off x="-1" y="1012053"/>
                <a:ext cx="5828811" cy="58459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bwMode="hidden">
              <a:xfrm flipH="1" flipV="1">
                <a:off x="-1" y="2227340"/>
                <a:ext cx="4614781" cy="4630658"/>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bwMode="hidden">
              <a:xfrm flipH="1" flipV="1">
                <a:off x="-1" y="3432149"/>
                <a:ext cx="3398419" cy="3425849"/>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bwMode="hidden">
              <a:xfrm flipH="1" flipV="1">
                <a:off x="-1" y="4651431"/>
                <a:ext cx="2196496" cy="2206567"/>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bwMode="hidden">
              <a:xfrm flipH="1" flipV="1">
                <a:off x="-1" y="5864453"/>
                <a:ext cx="987003" cy="993545"/>
              </a:xfrm>
              <a:prstGeom prst="line">
                <a:avLst/>
              </a:prstGeom>
              <a:ln>
                <a:solidFill>
                  <a:schemeClr val="bg1">
                    <a:lumMod val="85000"/>
                    <a:alpha val="30000"/>
                  </a:schemeClr>
                </a:solidFill>
              </a:ln>
            </p:spPr>
            <p:style>
              <a:lnRef idx="1">
                <a:schemeClr val="accent1"/>
              </a:lnRef>
              <a:fillRef idx="0">
                <a:schemeClr val="accent1"/>
              </a:fillRef>
              <a:effectRef idx="0">
                <a:schemeClr val="accent1"/>
              </a:effectRef>
              <a:fontRef idx="minor">
                <a:schemeClr val="tx1"/>
              </a:fontRef>
            </p:style>
          </p:cxnSp>
        </p:grpSp>
      </p:grpSp>
      <p:sp>
        <p:nvSpPr>
          <p:cNvPr id="213" name="Footer Placeholder 212"/>
          <p:cNvSpPr>
            <a:spLocks noGrp="1"/>
          </p:cNvSpPr>
          <p:nvPr>
            <p:ph type="ftr" sz="quarter" idx="11"/>
          </p:nvPr>
        </p:nvSpPr>
        <p:spPr/>
        <p:txBody>
          <a:bodyPr/>
          <a:lstStyle/>
          <a:p>
            <a:r>
              <a:rPr lang="en-US" dirty="0"/>
              <a:t>Add a footer</a:t>
            </a:r>
          </a:p>
        </p:txBody>
      </p:sp>
      <p:sp>
        <p:nvSpPr>
          <p:cNvPr id="212" name="Date Placeholder 211"/>
          <p:cNvSpPr>
            <a:spLocks noGrp="1"/>
          </p:cNvSpPr>
          <p:nvPr>
            <p:ph type="dt" sz="half" idx="10"/>
          </p:nvPr>
        </p:nvSpPr>
        <p:spPr/>
        <p:txBody>
          <a:bodyPr/>
          <a:lstStyle/>
          <a:p>
            <a:fld id="{60A4083B-90AA-48CF-BAD5-00AA24D7F288}" type="datetime1">
              <a:rPr lang="en-US" smtClean="0"/>
              <a:t>11/30/2020</a:t>
            </a:fld>
            <a:endParaRPr lang="en-US"/>
          </a:p>
        </p:txBody>
      </p:sp>
      <p:sp>
        <p:nvSpPr>
          <p:cNvPr id="214" name="Slide Number Placeholder 213"/>
          <p:cNvSpPr>
            <a:spLocks noGrp="1"/>
          </p:cNvSpPr>
          <p:nvPr>
            <p:ph type="sldNum" sz="quarter" idx="12"/>
          </p:nvPr>
        </p:nvSpPr>
        <p:spPr/>
        <p:txBody>
          <a:bodyPr/>
          <a:lstStyle/>
          <a:p>
            <a:fld id="{E31375A4-56A4-47D6-9801-1991572033F7}" type="slidenum">
              <a:rPr lang="en-US" smtClean="0"/>
              <a:pPr/>
              <a:t>‹#›</a:t>
            </a:fld>
            <a:endParaRPr lang="en-US"/>
          </a:p>
        </p:txBody>
      </p:sp>
    </p:spTree>
    <p:extLst>
      <p:ext uri="{BB962C8B-B14F-4D97-AF65-F5344CB8AC3E}">
        <p14:creationId xmlns:p14="http://schemas.microsoft.com/office/powerpoint/2010/main" val="21468172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9" name="Group 8"/>
          <p:cNvGrpSpPr/>
          <p:nvPr userDrawn="1"/>
        </p:nvGrpSpPr>
        <p:grpSpPr bwMode="hidden">
          <a:xfrm>
            <a:off x="-1" y="0"/>
            <a:ext cx="12192002" cy="6858000"/>
            <a:chOff x="-1" y="0"/>
            <a:chExt cx="12192002" cy="6858000"/>
          </a:xfrm>
        </p:grpSpPr>
        <p:cxnSp>
          <p:nvCxnSpPr>
            <p:cNvPr id="10" name="Straight Connector 9"/>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6" name="Group 25"/>
            <p:cNvGrpSpPr/>
            <p:nvPr userDrawn="1"/>
          </p:nvGrpSpPr>
          <p:grpSpPr bwMode="hidden">
            <a:xfrm>
              <a:off x="-1" y="0"/>
              <a:ext cx="12192001" cy="6858000"/>
              <a:chOff x="-1" y="0"/>
              <a:chExt cx="12192001" cy="6858000"/>
            </a:xfrm>
          </p:grpSpPr>
          <p:cxnSp>
            <p:nvCxnSpPr>
              <p:cNvPr id="44" name="Straight Connector 43"/>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9" name="Group 48"/>
              <p:cNvGrpSpPr/>
              <p:nvPr/>
            </p:nvGrpSpPr>
            <p:grpSpPr bwMode="hidden">
              <a:xfrm>
                <a:off x="6327885" y="0"/>
                <a:ext cx="5864115" cy="5898673"/>
                <a:chOff x="6327885" y="0"/>
                <a:chExt cx="5864115" cy="5898673"/>
              </a:xfrm>
            </p:grpSpPr>
            <p:cxnSp>
              <p:nvCxnSpPr>
                <p:cNvPr id="55" name="Straight Connector 54"/>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50" name="Straight Connector 49"/>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7" name="Group 26"/>
            <p:cNvGrpSpPr/>
            <p:nvPr userDrawn="1"/>
          </p:nvGrpSpPr>
          <p:grpSpPr bwMode="hidden">
            <a:xfrm flipH="1">
              <a:off x="0" y="0"/>
              <a:ext cx="12192001" cy="6858000"/>
              <a:chOff x="-1" y="0"/>
              <a:chExt cx="12192001" cy="6858000"/>
            </a:xfrm>
          </p:grpSpPr>
          <p:cxnSp>
            <p:nvCxnSpPr>
              <p:cNvPr id="28" name="Straight Connector 27"/>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bwMode="hidden">
              <a:xfrm>
                <a:off x="6327885" y="0"/>
                <a:ext cx="5864115" cy="5898673"/>
                <a:chOff x="6327885" y="0"/>
                <a:chExt cx="5864115" cy="5898673"/>
              </a:xfrm>
            </p:grpSpPr>
            <p:cxnSp>
              <p:nvCxnSpPr>
                <p:cNvPr id="39" name="Straight Connector 38"/>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4" name="Straight Connector 33"/>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7" name="Rectangle 6"/>
          <p:cNvSpPr/>
          <p:nvPr userDrawn="1"/>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7913152" y="571500"/>
            <a:ext cx="3657600" cy="2197100"/>
          </a:xfrm>
        </p:spPr>
        <p:txBody>
          <a:bodyPr anchor="b">
            <a:normAutofit/>
          </a:bodyPr>
          <a:lstStyle>
            <a:lvl1pPr>
              <a:defRPr sz="2600">
                <a:solidFill>
                  <a:schemeClr val="bg1"/>
                </a:solidFill>
              </a:defRPr>
            </a:lvl1pPr>
          </a:lstStyle>
          <a:p>
            <a:r>
              <a:rPr lang="en-US"/>
              <a:t>Click to edit Master title style</a:t>
            </a:r>
            <a:endParaRPr lang="en-US" dirty="0"/>
          </a:p>
        </p:txBody>
      </p:sp>
      <p:sp>
        <p:nvSpPr>
          <p:cNvPr id="3" name="Content Placeholder 2"/>
          <p:cNvSpPr>
            <a:spLocks noGrp="1"/>
          </p:cNvSpPr>
          <p:nvPr>
            <p:ph idx="1"/>
          </p:nvPr>
        </p:nvSpPr>
        <p:spPr>
          <a:xfrm>
            <a:off x="543197" y="571500"/>
            <a:ext cx="6217920" cy="5715000"/>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913152" y="2995012"/>
            <a:ext cx="3657600" cy="2285950"/>
          </a:xfrm>
        </p:spPr>
        <p:txBody>
          <a:bodyPr>
            <a:normAutofit/>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cxnSp>
        <p:nvCxnSpPr>
          <p:cNvPr id="60" name="Straight Connector 59"/>
          <p:cNvCxnSpPr/>
          <p:nvPr userDrawn="1"/>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6" name="Footer Placeholder 5"/>
          <p:cNvSpPr>
            <a:spLocks noGrp="1"/>
          </p:cNvSpPr>
          <p:nvPr>
            <p:ph type="ftr" sz="quarter" idx="11"/>
          </p:nvPr>
        </p:nvSpPr>
        <p:spPr/>
        <p:txBody>
          <a:bodyPr/>
          <a:lstStyle/>
          <a:p>
            <a:r>
              <a:rPr lang="en-US" dirty="0"/>
              <a:t>Add a footer</a:t>
            </a:r>
          </a:p>
        </p:txBody>
      </p:sp>
      <p:sp>
        <p:nvSpPr>
          <p:cNvPr id="5" name="Date Placeholder 4"/>
          <p:cNvSpPr>
            <a:spLocks noGrp="1"/>
          </p:cNvSpPr>
          <p:nvPr>
            <p:ph type="dt" sz="half" idx="10"/>
          </p:nvPr>
        </p:nvSpPr>
        <p:spPr/>
        <p:txBody>
          <a:bodyPr/>
          <a:lstStyle>
            <a:lvl1pPr>
              <a:defRPr>
                <a:solidFill>
                  <a:schemeClr val="bg1"/>
                </a:solidFill>
              </a:defRPr>
            </a:lvl1pPr>
          </a:lstStyle>
          <a:p>
            <a:fld id="{F5BAF629-ECA2-4CF3-B790-9D9BDED98269}" type="datetime1">
              <a:rPr lang="en-US" smtClean="0"/>
              <a:pPr/>
              <a:t>11/30/2020</a:t>
            </a:fld>
            <a:endParaRPr lang="en-US"/>
          </a:p>
        </p:txBody>
      </p:sp>
      <p:sp>
        <p:nvSpPr>
          <p:cNvPr id="8" name="Slide Number Placeholder 7"/>
          <p:cNvSpPr>
            <a:spLocks noGrp="1"/>
          </p:cNvSpPr>
          <p:nvPr>
            <p:ph type="sldNum" sz="quarter" idx="12"/>
          </p:nvPr>
        </p:nvSpPr>
        <p:spPr/>
        <p:txBody>
          <a:bodyPr/>
          <a:lstStyle>
            <a:lvl1pPr>
              <a:defRPr>
                <a:solidFill>
                  <a:schemeClr val="bg1"/>
                </a:solidFill>
              </a:defRPr>
            </a:lvl1pPr>
          </a:lstStyle>
          <a:p>
            <a:fld id="{E31375A4-56A4-47D6-9801-1991572033F7}" type="slidenum">
              <a:rPr lang="en-US" smtClean="0"/>
              <a:pPr/>
              <a:t>‹#›</a:t>
            </a:fld>
            <a:endParaRPr lang="en-US"/>
          </a:p>
        </p:txBody>
      </p:sp>
    </p:spTree>
    <p:extLst>
      <p:ext uri="{BB962C8B-B14F-4D97-AF65-F5344CB8AC3E}">
        <p14:creationId xmlns:p14="http://schemas.microsoft.com/office/powerpoint/2010/main" val="16673741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gradFill flip="none" rotWithShape="1">
          <a:gsLst>
            <a:gs pos="0">
              <a:schemeClr val="accent1"/>
            </a:gs>
            <a:gs pos="100000">
              <a:schemeClr val="accent1">
                <a:lumMod val="80000"/>
              </a:schemeClr>
            </a:gs>
          </a:gsLst>
          <a:path path="circle">
            <a:fillToRect l="50000" t="50000" r="50000" b="50000"/>
          </a:path>
          <a:tileRect/>
        </a:gradFill>
        <a:effectLst/>
      </p:bgPr>
    </p:bg>
    <p:spTree>
      <p:nvGrpSpPr>
        <p:cNvPr id="1" name=""/>
        <p:cNvGrpSpPr/>
        <p:nvPr/>
      </p:nvGrpSpPr>
      <p:grpSpPr>
        <a:xfrm>
          <a:off x="0" y="0"/>
          <a:ext cx="0" cy="0"/>
          <a:chOff x="0" y="0"/>
          <a:chExt cx="0" cy="0"/>
        </a:xfrm>
      </p:grpSpPr>
      <p:grpSp>
        <p:nvGrpSpPr>
          <p:cNvPr id="8" name="Group 7"/>
          <p:cNvGrpSpPr/>
          <p:nvPr/>
        </p:nvGrpSpPr>
        <p:grpSpPr bwMode="hidden">
          <a:xfrm>
            <a:off x="-1" y="0"/>
            <a:ext cx="12192002" cy="6858000"/>
            <a:chOff x="-1" y="0"/>
            <a:chExt cx="12192002" cy="6858000"/>
          </a:xfrm>
        </p:grpSpPr>
        <p:cxnSp>
          <p:nvCxnSpPr>
            <p:cNvPr id="9" name="Straight Connector 8"/>
            <p:cNvCxnSpPr/>
            <p:nvPr/>
          </p:nvCxnSpPr>
          <p:spPr bwMode="hidden">
            <a:xfrm>
              <a:off x="61019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bwMode="hidden">
            <a:xfrm>
              <a:off x="182933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bwMode="hidden">
            <a:xfrm>
              <a:off x="304847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bwMode="hidden">
            <a:xfrm>
              <a:off x="426760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bwMode="hidden">
            <a:xfrm>
              <a:off x="548674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bwMode="hidden">
            <a:xfrm>
              <a:off x="6705884"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bwMode="hidden">
            <a:xfrm>
              <a:off x="7925022"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bwMode="hidden">
            <a:xfrm>
              <a:off x="9144160"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bwMode="hidden">
            <a:xfrm>
              <a:off x="10363298"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bwMode="hidden">
            <a:xfrm>
              <a:off x="11582436" y="0"/>
              <a:ext cx="0"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bwMode="hidden">
            <a:xfrm>
              <a:off x="2819" y="38648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bwMode="hidden">
            <a:xfrm>
              <a:off x="2819" y="1611181"/>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bwMode="hidden">
            <a:xfrm>
              <a:off x="2819" y="2835877"/>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bwMode="hidden">
            <a:xfrm>
              <a:off x="2819" y="4060573"/>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bwMode="hidden">
            <a:xfrm>
              <a:off x="2819" y="5285269"/>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bwMode="hidden">
            <a:xfrm>
              <a:off x="2819" y="6509965"/>
              <a:ext cx="12188952" cy="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25" name="Group 24"/>
            <p:cNvGrpSpPr/>
            <p:nvPr/>
          </p:nvGrpSpPr>
          <p:grpSpPr bwMode="hidden">
            <a:xfrm>
              <a:off x="-1" y="0"/>
              <a:ext cx="12192001" cy="6858000"/>
              <a:chOff x="-1" y="0"/>
              <a:chExt cx="12192001" cy="6858000"/>
            </a:xfrm>
          </p:grpSpPr>
          <p:cxnSp>
            <p:nvCxnSpPr>
              <p:cNvPr id="43" name="Straight Connector 42"/>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bwMode="hidden">
              <a:xfrm>
                <a:off x="510650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48" name="Group 47"/>
              <p:cNvGrpSpPr/>
              <p:nvPr/>
            </p:nvGrpSpPr>
            <p:grpSpPr bwMode="hidden">
              <a:xfrm>
                <a:off x="6327885" y="0"/>
                <a:ext cx="5864115" cy="5898673"/>
                <a:chOff x="6327885" y="0"/>
                <a:chExt cx="5864115" cy="5898673"/>
              </a:xfrm>
            </p:grpSpPr>
            <p:cxnSp>
              <p:nvCxnSpPr>
                <p:cNvPr id="54" name="Straight Connector 53"/>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49" name="Straight Connector 48"/>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26" name="Group 25"/>
            <p:cNvGrpSpPr/>
            <p:nvPr/>
          </p:nvGrpSpPr>
          <p:grpSpPr bwMode="hidden">
            <a:xfrm flipH="1">
              <a:off x="0" y="0"/>
              <a:ext cx="12192001" cy="6858000"/>
              <a:chOff x="-1" y="0"/>
              <a:chExt cx="12192001" cy="6858000"/>
            </a:xfrm>
          </p:grpSpPr>
          <p:cxnSp>
            <p:nvCxnSpPr>
              <p:cNvPr id="27" name="Straight Connector 26"/>
              <p:cNvCxnSpPr/>
              <p:nvPr/>
            </p:nvCxnSpPr>
            <p:spPr bwMode="hidden">
              <a:xfrm>
                <a:off x="225425"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bwMode="hidden">
              <a:xfrm>
                <a:off x="144915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bwMode="hidden">
              <a:xfrm>
                <a:off x="2665982"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bwMode="hidden">
              <a:xfrm>
                <a:off x="3885119"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bwMode="hidden">
              <a:xfrm>
                <a:off x="5150644" y="0"/>
                <a:ext cx="6815931" cy="6858000"/>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bwMode="hidden">
              <a:xfrm>
                <a:off x="6327885" y="0"/>
                <a:ext cx="5864115" cy="5898673"/>
                <a:chOff x="6327885" y="0"/>
                <a:chExt cx="5864115" cy="5898673"/>
              </a:xfrm>
            </p:grpSpPr>
            <p:cxnSp>
              <p:nvCxnSpPr>
                <p:cNvPr id="38" name="Straight Connector 37"/>
                <p:cNvCxnSpPr/>
                <p:nvPr/>
              </p:nvCxnSpPr>
              <p:spPr bwMode="hidden">
                <a:xfrm>
                  <a:off x="6327885" y="0"/>
                  <a:ext cx="5864115" cy="5898673"/>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bwMode="hidden">
                <a:xfrm>
                  <a:off x="7549268" y="0"/>
                  <a:ext cx="4642732" cy="467242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bwMode="hidden">
                <a:xfrm>
                  <a:off x="8772997" y="0"/>
                  <a:ext cx="3419003" cy="34567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bwMode="hidden">
                <a:xfrm>
                  <a:off x="9982200" y="0"/>
                  <a:ext cx="2209800" cy="222646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bwMode="hidden">
                <a:xfrm>
                  <a:off x="11199019" y="0"/>
                  <a:ext cx="992981" cy="1002506"/>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33" name="Straight Connector 32"/>
              <p:cNvCxnSpPr/>
              <p:nvPr/>
            </p:nvCxnSpPr>
            <p:spPr bwMode="hidden">
              <a:xfrm flipH="1" flipV="1">
                <a:off x="-1" y="1012053"/>
                <a:ext cx="5828811" cy="58459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bwMode="hidden">
              <a:xfrm flipH="1" flipV="1">
                <a:off x="-1" y="2227340"/>
                <a:ext cx="4614781" cy="4630658"/>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bwMode="hidden">
              <a:xfrm flipH="1" flipV="1">
                <a:off x="-1" y="3432149"/>
                <a:ext cx="3398419" cy="3425849"/>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bwMode="hidden">
              <a:xfrm flipH="1" flipV="1">
                <a:off x="-1" y="4651431"/>
                <a:ext cx="2196496" cy="2206567"/>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bwMode="hidden">
              <a:xfrm flipH="1" flipV="1">
                <a:off x="-1" y="5864453"/>
                <a:ext cx="987003" cy="993545"/>
              </a:xfrm>
              <a:prstGeom prst="line">
                <a:avLst/>
              </a:prstGeom>
              <a:ln>
                <a:solidFill>
                  <a:schemeClr val="accent1">
                    <a:lumMod val="7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60" name="Rectangle 59"/>
          <p:cNvSpPr/>
          <p:nvPr/>
        </p:nvSpPr>
        <p:spPr>
          <a:xfrm>
            <a:off x="0" y="0"/>
            <a:ext cx="7315200" cy="6858000"/>
          </a:xfrm>
          <a:prstGeom prst="rect">
            <a:avLst/>
          </a:prstGeom>
          <a:gradFill>
            <a:gsLst>
              <a:gs pos="69000">
                <a:schemeClr val="bg1"/>
              </a:gs>
              <a:gs pos="0">
                <a:schemeClr val="bg1"/>
              </a:gs>
              <a:gs pos="100000">
                <a:schemeClr val="bg1">
                  <a:lumMod val="95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9" name="Straight Connector 58"/>
          <p:cNvCxnSpPr/>
          <p:nvPr/>
        </p:nvCxnSpPr>
        <p:spPr>
          <a:xfrm>
            <a:off x="7923089" y="2895600"/>
            <a:ext cx="3659311" cy="0"/>
          </a:xfrm>
          <a:prstGeom prst="line">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7909560" y="576072"/>
            <a:ext cx="3657600" cy="2194560"/>
          </a:xfrm>
        </p:spPr>
        <p:txBody>
          <a:bodyPr anchor="b">
            <a:normAutofit/>
          </a:bodyPr>
          <a:lstStyle>
            <a:lvl1pPr>
              <a:defRPr sz="2600">
                <a:solidFill>
                  <a:schemeClr val="bg1"/>
                </a:solidFill>
              </a:defRPr>
            </a:lvl1pPr>
          </a:lstStyle>
          <a:p>
            <a:r>
              <a:rPr lang="en-US"/>
              <a:t>Click to edit Master title style</a:t>
            </a:r>
          </a:p>
        </p:txBody>
      </p:sp>
      <p:sp>
        <p:nvSpPr>
          <p:cNvPr id="3" name="Picture Placeholder 2" descr="An empty placeholder to add an image. Click on the placeholder and select the image that you wish to add."/>
          <p:cNvSpPr>
            <a:spLocks noGrp="1"/>
          </p:cNvSpPr>
          <p:nvPr>
            <p:ph type="pic" idx="1"/>
          </p:nvPr>
        </p:nvSpPr>
        <p:spPr>
          <a:xfrm>
            <a:off x="4412" y="-159"/>
            <a:ext cx="7315200" cy="6858000"/>
          </a:xfrm>
        </p:spPr>
        <p:txBody>
          <a:bodyPr tIns="457200">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7909560" y="2999232"/>
            <a:ext cx="3657600" cy="2286000"/>
          </a:xfrm>
        </p:spPr>
        <p:txBody>
          <a:bodyPr/>
          <a:lstStyle>
            <a:lvl1pPr marL="0" indent="0">
              <a:spcBef>
                <a:spcPts val="1200"/>
              </a:spcBef>
              <a:buNone/>
              <a:defRPr sz="1600">
                <a:solidFill>
                  <a:schemeClr val="bg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Tree>
    <p:extLst>
      <p:ext uri="{BB962C8B-B14F-4D97-AF65-F5344CB8AC3E}">
        <p14:creationId xmlns:p14="http://schemas.microsoft.com/office/powerpoint/2010/main" val="6203180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3000">
              <a:schemeClr val="bg1"/>
            </a:gs>
            <a:gs pos="0">
              <a:schemeClr val="bg1">
                <a:lumMod val="100000"/>
              </a:schemeClr>
            </a:gs>
            <a:gs pos="100000">
              <a:schemeClr val="bg1">
                <a:lumMod val="95000"/>
                <a:alpha val="65000"/>
              </a:schemeClr>
            </a:gs>
          </a:gsLst>
          <a:lin ang="5400000" scaled="1"/>
          <a:tileRect/>
        </a:gradFill>
        <a:effectLst/>
      </p:bgPr>
    </p:bg>
    <p:spTree>
      <p:nvGrpSpPr>
        <p:cNvPr id="1" name=""/>
        <p:cNvGrpSpPr/>
        <p:nvPr/>
      </p:nvGrpSpPr>
      <p:grpSpPr>
        <a:xfrm>
          <a:off x="0" y="0"/>
          <a:ext cx="0" cy="0"/>
          <a:chOff x="0" y="0"/>
          <a:chExt cx="0" cy="0"/>
        </a:xfrm>
      </p:grpSpPr>
      <p:grpSp>
        <p:nvGrpSpPr>
          <p:cNvPr id="96" name="Group 95"/>
          <p:cNvGrpSpPr/>
          <p:nvPr userDrawn="1"/>
        </p:nvGrpSpPr>
        <p:grpSpPr bwMode="hidden">
          <a:xfrm>
            <a:off x="-1" y="-195943"/>
            <a:ext cx="12192002" cy="6858000"/>
            <a:chOff x="-1" y="0"/>
            <a:chExt cx="12192002" cy="6858000"/>
          </a:xfrm>
        </p:grpSpPr>
        <p:cxnSp>
          <p:nvCxnSpPr>
            <p:cNvPr id="97" name="Straight Connector 96"/>
            <p:cNvCxnSpPr/>
            <p:nvPr/>
          </p:nvCxnSpPr>
          <p:spPr bwMode="hidden">
            <a:xfrm>
              <a:off x="61019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bwMode="hidden">
            <a:xfrm>
              <a:off x="182933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99" name="Straight Connector 98"/>
            <p:cNvCxnSpPr/>
            <p:nvPr/>
          </p:nvCxnSpPr>
          <p:spPr bwMode="hidden">
            <a:xfrm>
              <a:off x="304847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0" name="Straight Connector 99"/>
            <p:cNvCxnSpPr/>
            <p:nvPr/>
          </p:nvCxnSpPr>
          <p:spPr bwMode="hidden">
            <a:xfrm>
              <a:off x="426760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1" name="Straight Connector 100"/>
            <p:cNvCxnSpPr/>
            <p:nvPr/>
          </p:nvCxnSpPr>
          <p:spPr bwMode="hidden">
            <a:xfrm>
              <a:off x="548674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bwMode="hidden">
            <a:xfrm>
              <a:off x="6705884"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3" name="Straight Connector 102"/>
            <p:cNvCxnSpPr/>
            <p:nvPr/>
          </p:nvCxnSpPr>
          <p:spPr bwMode="hidden">
            <a:xfrm>
              <a:off x="7925022"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4" name="Straight Connector 103"/>
            <p:cNvCxnSpPr/>
            <p:nvPr/>
          </p:nvCxnSpPr>
          <p:spPr bwMode="hidden">
            <a:xfrm>
              <a:off x="9144160"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5" name="Straight Connector 104"/>
            <p:cNvCxnSpPr/>
            <p:nvPr/>
          </p:nvCxnSpPr>
          <p:spPr bwMode="hidden">
            <a:xfrm>
              <a:off x="10363298"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bwMode="hidden">
            <a:xfrm>
              <a:off x="11582436" y="0"/>
              <a:ext cx="0"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bwMode="hidden">
            <a:xfrm>
              <a:off x="2819" y="38648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bwMode="hidden">
            <a:xfrm>
              <a:off x="2819" y="1611181"/>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bwMode="hidden">
            <a:xfrm>
              <a:off x="2819" y="2835877"/>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0" name="Straight Connector 109"/>
            <p:cNvCxnSpPr/>
            <p:nvPr/>
          </p:nvCxnSpPr>
          <p:spPr bwMode="hidden">
            <a:xfrm>
              <a:off x="2819" y="4060573"/>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1" name="Straight Connector 110"/>
            <p:cNvCxnSpPr/>
            <p:nvPr/>
          </p:nvCxnSpPr>
          <p:spPr bwMode="hidden">
            <a:xfrm>
              <a:off x="2819" y="5285269"/>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2" name="Straight Connector 111"/>
            <p:cNvCxnSpPr/>
            <p:nvPr/>
          </p:nvCxnSpPr>
          <p:spPr bwMode="hidden">
            <a:xfrm>
              <a:off x="2819" y="6509965"/>
              <a:ext cx="12188952" cy="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13" name="Group 112"/>
            <p:cNvGrpSpPr/>
            <p:nvPr userDrawn="1"/>
          </p:nvGrpSpPr>
          <p:grpSpPr bwMode="hidden">
            <a:xfrm>
              <a:off x="-1" y="0"/>
              <a:ext cx="12192001" cy="6858000"/>
              <a:chOff x="-1" y="0"/>
              <a:chExt cx="12192001" cy="6858000"/>
            </a:xfrm>
          </p:grpSpPr>
          <p:cxnSp>
            <p:nvCxnSpPr>
              <p:cNvPr id="131" name="Straight Connector 130"/>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2" name="Straight Connector 131"/>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3" name="Straight Connector 132"/>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4" name="Straight Connector 133"/>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5" name="Straight Connector 134"/>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36" name="Group 135"/>
              <p:cNvGrpSpPr/>
              <p:nvPr/>
            </p:nvGrpSpPr>
            <p:grpSpPr bwMode="hidden">
              <a:xfrm>
                <a:off x="6327885" y="0"/>
                <a:ext cx="5864115" cy="5898673"/>
                <a:chOff x="6327885" y="0"/>
                <a:chExt cx="5864115" cy="5898673"/>
              </a:xfrm>
            </p:grpSpPr>
            <p:cxnSp>
              <p:nvCxnSpPr>
                <p:cNvPr id="142" name="Straight Connector 141"/>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6" name="Straight Connector 145"/>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37" name="Straight Connector 136"/>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8" name="Straight Connector 137"/>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9" name="Straight Connector 138"/>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0" name="Straight Connector 139"/>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41" name="Straight Connector 140"/>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nvGrpSpPr>
            <p:cNvPr id="114" name="Group 113"/>
            <p:cNvGrpSpPr/>
            <p:nvPr userDrawn="1"/>
          </p:nvGrpSpPr>
          <p:grpSpPr bwMode="hidden">
            <a:xfrm flipH="1">
              <a:off x="0" y="0"/>
              <a:ext cx="12192001" cy="6858000"/>
              <a:chOff x="-1" y="0"/>
              <a:chExt cx="12192001" cy="6858000"/>
            </a:xfrm>
          </p:grpSpPr>
          <p:cxnSp>
            <p:nvCxnSpPr>
              <p:cNvPr id="115" name="Straight Connector 114"/>
              <p:cNvCxnSpPr/>
              <p:nvPr/>
            </p:nvCxnSpPr>
            <p:spPr bwMode="hidden">
              <a:xfrm>
                <a:off x="225425"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6" name="Straight Connector 115"/>
              <p:cNvCxnSpPr/>
              <p:nvPr/>
            </p:nvCxnSpPr>
            <p:spPr bwMode="hidden">
              <a:xfrm>
                <a:off x="1449154"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7" name="Straight Connector 116"/>
              <p:cNvCxnSpPr/>
              <p:nvPr/>
            </p:nvCxnSpPr>
            <p:spPr bwMode="hidden">
              <a:xfrm>
                <a:off x="266598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bwMode="hidden">
              <a:xfrm>
                <a:off x="3885119"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19" name="Straight Connector 118"/>
              <p:cNvCxnSpPr/>
              <p:nvPr/>
            </p:nvCxnSpPr>
            <p:spPr bwMode="hidden">
              <a:xfrm>
                <a:off x="5106502" y="0"/>
                <a:ext cx="6815931" cy="6858000"/>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nvGrpSpPr>
              <p:cNvPr id="120" name="Group 119"/>
              <p:cNvGrpSpPr/>
              <p:nvPr/>
            </p:nvGrpSpPr>
            <p:grpSpPr bwMode="hidden">
              <a:xfrm>
                <a:off x="6327885" y="0"/>
                <a:ext cx="5864115" cy="5898673"/>
                <a:chOff x="6327885" y="0"/>
                <a:chExt cx="5864115" cy="5898673"/>
              </a:xfrm>
            </p:grpSpPr>
            <p:cxnSp>
              <p:nvCxnSpPr>
                <p:cNvPr id="126" name="Straight Connector 125"/>
                <p:cNvCxnSpPr/>
                <p:nvPr/>
              </p:nvCxnSpPr>
              <p:spPr bwMode="hidden">
                <a:xfrm>
                  <a:off x="6327885" y="0"/>
                  <a:ext cx="5864115" cy="5898673"/>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7" name="Straight Connector 126"/>
                <p:cNvCxnSpPr/>
                <p:nvPr/>
              </p:nvCxnSpPr>
              <p:spPr bwMode="hidden">
                <a:xfrm>
                  <a:off x="7549268" y="0"/>
                  <a:ext cx="4642732" cy="467242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8" name="Straight Connector 127"/>
                <p:cNvCxnSpPr/>
                <p:nvPr/>
              </p:nvCxnSpPr>
              <p:spPr bwMode="hidden">
                <a:xfrm>
                  <a:off x="8772997" y="0"/>
                  <a:ext cx="3419003" cy="34567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9" name="Straight Connector 128"/>
                <p:cNvCxnSpPr/>
                <p:nvPr/>
              </p:nvCxnSpPr>
              <p:spPr bwMode="hidden">
                <a:xfrm>
                  <a:off x="9982200" y="0"/>
                  <a:ext cx="2209800" cy="222646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30" name="Straight Connector 129"/>
                <p:cNvCxnSpPr/>
                <p:nvPr/>
              </p:nvCxnSpPr>
              <p:spPr bwMode="hidden">
                <a:xfrm>
                  <a:off x="11199019" y="0"/>
                  <a:ext cx="992981" cy="1002506"/>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cxnSp>
            <p:nvCxnSpPr>
              <p:cNvPr id="121" name="Straight Connector 120"/>
              <p:cNvCxnSpPr/>
              <p:nvPr/>
            </p:nvCxnSpPr>
            <p:spPr bwMode="hidden">
              <a:xfrm flipH="1" flipV="1">
                <a:off x="-1" y="1012053"/>
                <a:ext cx="5828811" cy="58459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2" name="Straight Connector 121"/>
              <p:cNvCxnSpPr/>
              <p:nvPr/>
            </p:nvCxnSpPr>
            <p:spPr bwMode="hidden">
              <a:xfrm flipH="1" flipV="1">
                <a:off x="-1" y="2227340"/>
                <a:ext cx="4614781" cy="4630658"/>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3" name="Straight Connector 122"/>
              <p:cNvCxnSpPr/>
              <p:nvPr/>
            </p:nvCxnSpPr>
            <p:spPr bwMode="hidden">
              <a:xfrm flipH="1" flipV="1">
                <a:off x="-1" y="3432149"/>
                <a:ext cx="3398419" cy="3425849"/>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4" name="Straight Connector 123"/>
              <p:cNvCxnSpPr/>
              <p:nvPr/>
            </p:nvCxnSpPr>
            <p:spPr bwMode="hidden">
              <a:xfrm flipH="1" flipV="1">
                <a:off x="-1" y="4651431"/>
                <a:ext cx="2196496" cy="2206567"/>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bwMode="hidden">
              <a:xfrm flipH="1" flipV="1">
                <a:off x="-1" y="5864453"/>
                <a:ext cx="987003" cy="993545"/>
              </a:xfrm>
              <a:prstGeom prst="line">
                <a:avLst/>
              </a:prstGeom>
              <a:ln>
                <a:solidFill>
                  <a:schemeClr val="bg1">
                    <a:lumMod val="85000"/>
                    <a:alpha val="25000"/>
                  </a:schemeClr>
                </a:solidFill>
              </a:ln>
            </p:spPr>
            <p:style>
              <a:lnRef idx="1">
                <a:schemeClr val="accent1"/>
              </a:lnRef>
              <a:fillRef idx="0">
                <a:schemeClr val="accent1"/>
              </a:fillRef>
              <a:effectRef idx="0">
                <a:schemeClr val="accent1"/>
              </a:effectRef>
              <a:fontRef idx="minor">
                <a:schemeClr val="tx1"/>
              </a:fontRef>
            </p:style>
          </p:cxnSp>
        </p:grpSp>
      </p:grpSp>
      <p:sp>
        <p:nvSpPr>
          <p:cNvPr id="2" name="Title Placeholder 1"/>
          <p:cNvSpPr>
            <a:spLocks noGrp="1"/>
          </p:cNvSpPr>
          <p:nvPr>
            <p:ph type="title"/>
          </p:nvPr>
        </p:nvSpPr>
        <p:spPr>
          <a:xfrm>
            <a:off x="1295400" y="503853"/>
            <a:ext cx="9601200" cy="1142385"/>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95400" y="1981201"/>
            <a:ext cx="9601200" cy="3809999"/>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cxnSp>
        <p:nvCxnSpPr>
          <p:cNvPr id="148" name="Straight Connector 147"/>
          <p:cNvCxnSpPr/>
          <p:nvPr userDrawn="1"/>
        </p:nvCxnSpPr>
        <p:spPr>
          <a:xfrm>
            <a:off x="609600" y="6172200"/>
            <a:ext cx="10972800" cy="0"/>
          </a:xfrm>
          <a:prstGeom prst="line">
            <a:avLst/>
          </a:prstGeom>
          <a:ln w="1270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Footer Placeholder 4"/>
          <p:cNvSpPr>
            <a:spLocks noGrp="1"/>
          </p:cNvSpPr>
          <p:nvPr>
            <p:ph type="ftr" sz="quarter" idx="3"/>
          </p:nvPr>
        </p:nvSpPr>
        <p:spPr>
          <a:xfrm>
            <a:off x="609601" y="6289679"/>
            <a:ext cx="6128030" cy="222436"/>
          </a:xfrm>
          <a:prstGeom prst="rect">
            <a:avLst/>
          </a:prstGeom>
        </p:spPr>
        <p:txBody>
          <a:bodyPr vert="horz" lIns="91440" tIns="45720" rIns="91440" bIns="45720" rtlCol="0" anchor="ctr"/>
          <a:lstStyle>
            <a:lvl1pPr algn="l">
              <a:defRPr sz="1100">
                <a:solidFill>
                  <a:schemeClr val="tx1">
                    <a:lumMod val="90000"/>
                    <a:lumOff val="10000"/>
                  </a:schemeClr>
                </a:solidFill>
              </a:defRPr>
            </a:lvl1pPr>
          </a:lstStyle>
          <a:p>
            <a:r>
              <a:rPr lang="en-US" dirty="0"/>
              <a:t>Add a footer</a:t>
            </a:r>
          </a:p>
        </p:txBody>
      </p:sp>
      <p:sp>
        <p:nvSpPr>
          <p:cNvPr id="4" name="Date Placeholder 3"/>
          <p:cNvSpPr>
            <a:spLocks noGrp="1"/>
          </p:cNvSpPr>
          <p:nvPr>
            <p:ph type="dt" sz="half" idx="2"/>
          </p:nvPr>
        </p:nvSpPr>
        <p:spPr>
          <a:xfrm>
            <a:off x="9294042" y="6289679"/>
            <a:ext cx="965946"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B51B2453-8663-4C69-AF73-9FD7B1DEC5D0}" type="datetime1">
              <a:rPr lang="en-US" smtClean="0"/>
              <a:pPr/>
              <a:t>11/30/2020</a:t>
            </a:fld>
            <a:endParaRPr lang="en-US" dirty="0"/>
          </a:p>
        </p:txBody>
      </p:sp>
      <p:sp>
        <p:nvSpPr>
          <p:cNvPr id="6" name="Slide Number Placeholder 5"/>
          <p:cNvSpPr>
            <a:spLocks noGrp="1"/>
          </p:cNvSpPr>
          <p:nvPr>
            <p:ph type="sldNum" sz="quarter" idx="4"/>
          </p:nvPr>
        </p:nvSpPr>
        <p:spPr>
          <a:xfrm>
            <a:off x="10665311" y="6289679"/>
            <a:ext cx="918882" cy="222436"/>
          </a:xfrm>
          <a:prstGeom prst="rect">
            <a:avLst/>
          </a:prstGeom>
        </p:spPr>
        <p:txBody>
          <a:bodyPr vert="horz" lIns="91440" tIns="45720" rIns="91440" bIns="45720" rtlCol="0" anchor="ctr"/>
          <a:lstStyle>
            <a:lvl1pPr algn="r">
              <a:defRPr sz="1100">
                <a:solidFill>
                  <a:schemeClr val="tx1">
                    <a:lumMod val="90000"/>
                    <a:lumOff val="10000"/>
                  </a:schemeClr>
                </a:solidFill>
              </a:defRPr>
            </a:lvl1pPr>
          </a:lstStyle>
          <a:p>
            <a:fld id="{E31375A4-56A4-47D6-9801-1991572033F7}" type="slidenum">
              <a:rPr lang="en-US" smtClean="0"/>
              <a:pPr/>
              <a:t>‹#›</a:t>
            </a:fld>
            <a:endParaRPr lang="en-US" dirty="0"/>
          </a:p>
        </p:txBody>
      </p:sp>
    </p:spTree>
    <p:extLst>
      <p:ext uri="{BB962C8B-B14F-4D97-AF65-F5344CB8AC3E}">
        <p14:creationId xmlns:p14="http://schemas.microsoft.com/office/powerpoint/2010/main" val="194325986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9" r:id="rId9"/>
    <p:sldLayoutId id="2147483658" r:id="rId10"/>
    <p:sldLayoutId id="2147483659"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p:titleStyle>
    <p:body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chart" Target="../charts/chart10.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11.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chart" Target="../charts/chart13.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3845" y="1852196"/>
            <a:ext cx="9604310" cy="3383280"/>
          </a:xfrm>
        </p:spPr>
        <p:txBody>
          <a:bodyPr>
            <a:normAutofit/>
          </a:bodyPr>
          <a:lstStyle/>
          <a:p>
            <a:r>
              <a:rPr lang="en-US" sz="4800" dirty="0"/>
              <a:t>Preliminary Pilot Study Results </a:t>
            </a:r>
          </a:p>
        </p:txBody>
      </p:sp>
      <p:sp>
        <p:nvSpPr>
          <p:cNvPr id="3" name="Subtitle 2"/>
          <p:cNvSpPr>
            <a:spLocks noGrp="1"/>
          </p:cNvSpPr>
          <p:nvPr>
            <p:ph type="subTitle" idx="1"/>
          </p:nvPr>
        </p:nvSpPr>
        <p:spPr>
          <a:xfrm>
            <a:off x="1293845" y="5375414"/>
            <a:ext cx="9604310" cy="457200"/>
          </a:xfrm>
        </p:spPr>
        <p:txBody>
          <a:bodyPr>
            <a:noAutofit/>
          </a:bodyPr>
          <a:lstStyle/>
          <a:p>
            <a:r>
              <a:rPr lang="en-US" sz="2800" dirty="0"/>
              <a:t>FIBROMIALGIA GROUP (N=15)</a:t>
            </a:r>
          </a:p>
        </p:txBody>
      </p:sp>
    </p:spTree>
    <p:extLst>
      <p:ext uri="{BB962C8B-B14F-4D97-AF65-F5344CB8AC3E}">
        <p14:creationId xmlns:p14="http://schemas.microsoft.com/office/powerpoint/2010/main" val="1069049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488410"/>
            <a:ext cx="9601200" cy="622214"/>
          </a:xfrm>
        </p:spPr>
        <p:txBody>
          <a:bodyPr/>
          <a:lstStyle/>
          <a:p>
            <a:r>
              <a:rPr lang="en-US" dirty="0"/>
              <a:t>PHQ9 Depression Severity Score</a:t>
            </a:r>
          </a:p>
        </p:txBody>
      </p:sp>
      <p:sp>
        <p:nvSpPr>
          <p:cNvPr id="3" name="Content Placeholder 2"/>
          <p:cNvSpPr>
            <a:spLocks noGrp="1"/>
          </p:cNvSpPr>
          <p:nvPr>
            <p:ph idx="1"/>
          </p:nvPr>
        </p:nvSpPr>
        <p:spPr>
          <a:xfrm>
            <a:off x="6858000" y="1371602"/>
            <a:ext cx="4825999" cy="4219574"/>
          </a:xfrm>
          <a:ln>
            <a:solidFill>
              <a:schemeClr val="accent1"/>
            </a:solidFill>
          </a:ln>
        </p:spPr>
        <p:txBody>
          <a:bodyPr>
            <a:normAutofit/>
          </a:bodyPr>
          <a:lstStyle/>
          <a:p>
            <a:pPr algn="r" rtl="1">
              <a:lnSpc>
                <a:spcPct val="150000"/>
              </a:lnSpc>
            </a:pPr>
            <a:r>
              <a:rPr lang="he-IL" sz="1400" b="1" u="sng" dirty="0"/>
              <a:t>שאלון ה-</a:t>
            </a:r>
            <a:r>
              <a:rPr lang="en-US" sz="1400" b="1" u="sng" dirty="0"/>
              <a:t>Patient Health Questionnaire 9 (PHQ-9)</a:t>
            </a:r>
            <a:r>
              <a:rPr lang="en-US" sz="1400" b="1" dirty="0"/>
              <a:t> </a:t>
            </a:r>
            <a:r>
              <a:rPr lang="en-US" sz="1400" dirty="0"/>
              <a:t> </a:t>
            </a:r>
            <a:r>
              <a:rPr lang="he-IL" sz="1400" dirty="0"/>
              <a:t> שאלון דיווח עצמי, אשר פותח על ידי </a:t>
            </a:r>
            <a:r>
              <a:rPr lang="en-US" sz="1400" dirty="0"/>
              <a:t>Spitzer </a:t>
            </a:r>
            <a:r>
              <a:rPr lang="he-IL" sz="1400" dirty="0"/>
              <a:t> ועמיתיו כחלק משאלון ה-</a:t>
            </a:r>
            <a:r>
              <a:rPr lang="en-US" sz="1400" dirty="0"/>
              <a:t>PRIME MD</a:t>
            </a:r>
            <a:r>
              <a:rPr lang="he-IL" sz="1400" dirty="0"/>
              <a:t> למדידת בריאות נפשית באוכלוסייה הכללית. שאלון זה מהווה סולם הדיכאון מתוך השאלון הכללי  (</a:t>
            </a:r>
            <a:r>
              <a:rPr lang="en-US" sz="1400" dirty="0"/>
              <a:t>Martin, </a:t>
            </a:r>
            <a:r>
              <a:rPr lang="en-US" sz="1400" dirty="0" err="1"/>
              <a:t>Rief</a:t>
            </a:r>
            <a:r>
              <a:rPr lang="en-US" sz="1400" dirty="0"/>
              <a:t>, </a:t>
            </a:r>
            <a:r>
              <a:rPr lang="en-US" sz="1400" dirty="0" err="1"/>
              <a:t>Klaiberg</a:t>
            </a:r>
            <a:r>
              <a:rPr lang="en-US" sz="1400" dirty="0"/>
              <a:t>, &amp; </a:t>
            </a:r>
            <a:r>
              <a:rPr lang="en-US" sz="1400" dirty="0" err="1"/>
              <a:t>Braehler</a:t>
            </a:r>
            <a:r>
              <a:rPr lang="en-US" sz="1400" dirty="0"/>
              <a:t>, 2006</a:t>
            </a:r>
            <a:r>
              <a:rPr lang="he-IL" sz="1400" dirty="0"/>
              <a:t>) ומורכב מ-9 היגדים, אשר נוגעים למצב רוח של המטופל בשבועיים האחרונים. המטופל מתבקש לדרג את התדירות בה הרגיש בהתאם למתואר בכל אחד מן ההיגדים בסולם </a:t>
            </a:r>
            <a:r>
              <a:rPr lang="he-IL" sz="1400" dirty="0" err="1"/>
              <a:t>לייקרט</a:t>
            </a:r>
            <a:r>
              <a:rPr lang="he-IL" sz="1400" dirty="0"/>
              <a:t> בין 0 (כלל לא) ל-</a:t>
            </a:r>
            <a:r>
              <a:rPr lang="en-US" sz="1400" dirty="0"/>
              <a:t>3</a:t>
            </a:r>
            <a:r>
              <a:rPr lang="he-IL" sz="1400" dirty="0"/>
              <a:t> (כמעט כל יום), כך שהציון יכול לנוע בטווח בין 0-27. </a:t>
            </a:r>
            <a:r>
              <a:rPr lang="he-IL" sz="1400" b="1" dirty="0"/>
              <a:t>לשאלון זה לא הוגדרו נקודות חתך וציון גבוה יותר מעיד על רמות גבוהות יותר של דיכאון, אם כי ישנם מאמרים שמציינים את נקודת החתך לאבחון דיכאון מז'ורי שהיא 10 ומעלה.</a:t>
            </a:r>
            <a:endParaRPr lang="en-US" sz="1400" dirty="0"/>
          </a:p>
        </p:txBody>
      </p:sp>
      <p:graphicFrame>
        <p:nvGraphicFramePr>
          <p:cNvPr id="7" name="Chart 6"/>
          <p:cNvGraphicFramePr>
            <a:graphicFrameLocks/>
          </p:cNvGraphicFramePr>
          <p:nvPr>
            <p:extLst>
              <p:ext uri="{D42A27DB-BD31-4B8C-83A1-F6EECF244321}">
                <p14:modId xmlns:p14="http://schemas.microsoft.com/office/powerpoint/2010/main" val="4053790118"/>
              </p:ext>
            </p:extLst>
          </p:nvPr>
        </p:nvGraphicFramePr>
        <p:xfrm>
          <a:off x="609600" y="1371602"/>
          <a:ext cx="6000750"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32884"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0.006</a:t>
            </a:r>
            <a:r>
              <a:rPr lang="en-US" sz="1100" dirty="0"/>
              <a:t>; Before/Follow-up: p-value=</a:t>
            </a:r>
            <a:r>
              <a:rPr lang="en-US" sz="1100" b="1" dirty="0"/>
              <a:t>0.038</a:t>
            </a:r>
          </a:p>
        </p:txBody>
      </p:sp>
    </p:spTree>
    <p:extLst>
      <p:ext uri="{BB962C8B-B14F-4D97-AF65-F5344CB8AC3E}">
        <p14:creationId xmlns:p14="http://schemas.microsoft.com/office/powerpoint/2010/main" val="9758808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8134" y="488410"/>
            <a:ext cx="9601200" cy="622214"/>
          </a:xfrm>
        </p:spPr>
        <p:txBody>
          <a:bodyPr/>
          <a:lstStyle/>
          <a:p>
            <a:r>
              <a:rPr lang="en-US" dirty="0"/>
              <a:t>PHQ9 Depression Severity Score</a:t>
            </a:r>
          </a:p>
        </p:txBody>
      </p:sp>
      <p:sp>
        <p:nvSpPr>
          <p:cNvPr id="3" name="Content Placeholder 2"/>
          <p:cNvSpPr>
            <a:spLocks noGrp="1"/>
          </p:cNvSpPr>
          <p:nvPr>
            <p:ph idx="1"/>
          </p:nvPr>
        </p:nvSpPr>
        <p:spPr>
          <a:xfrm>
            <a:off x="9505950" y="1371602"/>
            <a:ext cx="2178049" cy="4600572"/>
          </a:xfrm>
          <a:ln>
            <a:solidFill>
              <a:schemeClr val="accent1"/>
            </a:solidFill>
          </a:ln>
        </p:spPr>
        <p:txBody>
          <a:bodyPr>
            <a:normAutofit/>
          </a:bodyPr>
          <a:lstStyle/>
          <a:p>
            <a:pPr marL="0" indent="0">
              <a:lnSpc>
                <a:spcPct val="150000"/>
              </a:lnSpc>
              <a:buNone/>
            </a:pPr>
            <a:r>
              <a:rPr lang="en-US" sz="1400" b="1" dirty="0"/>
              <a:t>CATEGORIES</a:t>
            </a:r>
          </a:p>
          <a:p>
            <a:pPr marL="180975" indent="-180975">
              <a:lnSpc>
                <a:spcPct val="150000"/>
              </a:lnSpc>
            </a:pPr>
            <a:r>
              <a:rPr lang="en-US" sz="1400" b="1" dirty="0"/>
              <a:t>Minimal: 0 - 4</a:t>
            </a:r>
          </a:p>
          <a:p>
            <a:pPr>
              <a:lnSpc>
                <a:spcPct val="150000"/>
              </a:lnSpc>
            </a:pPr>
            <a:r>
              <a:rPr lang="en-US" sz="1400" b="1" dirty="0"/>
              <a:t>Mild: 5 – 9</a:t>
            </a:r>
          </a:p>
          <a:p>
            <a:pPr>
              <a:lnSpc>
                <a:spcPct val="150000"/>
              </a:lnSpc>
            </a:pPr>
            <a:r>
              <a:rPr lang="en-US" sz="1400" b="1" dirty="0"/>
              <a:t>Moderate: 10 – 14</a:t>
            </a:r>
          </a:p>
          <a:p>
            <a:pPr>
              <a:lnSpc>
                <a:spcPct val="150000"/>
              </a:lnSpc>
            </a:pPr>
            <a:r>
              <a:rPr lang="en-US" sz="1400" b="1" dirty="0"/>
              <a:t>Severe: 15+</a:t>
            </a:r>
            <a:endParaRPr lang="en-US" sz="1400" dirty="0"/>
          </a:p>
          <a:p>
            <a:pPr marL="0" indent="0" algn="l">
              <a:lnSpc>
                <a:spcPct val="150000"/>
              </a:lnSpc>
              <a:buNone/>
            </a:pPr>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3519117154"/>
              </p:ext>
            </p:extLst>
          </p:nvPr>
        </p:nvGraphicFramePr>
        <p:xfrm>
          <a:off x="609599" y="1371601"/>
          <a:ext cx="8562976" cy="460057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3439466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b="1" u="sng" dirty="0"/>
              <a:t>שאלון ה-</a:t>
            </a:r>
            <a:r>
              <a:rPr lang="en-US" sz="1400" b="1" u="sng" dirty="0"/>
              <a:t>Pain Catastrophizing Scale (PCS)</a:t>
            </a:r>
            <a:r>
              <a:rPr lang="en-US" sz="1400" dirty="0"/>
              <a:t> </a:t>
            </a:r>
            <a:r>
              <a:rPr lang="he-IL" sz="1400" dirty="0"/>
              <a:t> – שאלון להערכת רמות של חשיבה קטסטרופלית הקשורות לכאב. השאלון כולל 13 היגדים, אשר נועדו להעריך את שלושת המרכיבים של החשיבה הקטסטרופלית: (א) </a:t>
            </a:r>
            <a:r>
              <a:rPr lang="he-IL" sz="1400" dirty="0" err="1"/>
              <a:t>רומינציה</a:t>
            </a:r>
            <a:r>
              <a:rPr lang="he-IL" sz="1400" dirty="0"/>
              <a:t> – 4 היגדים, (ב) העצמה – 3 היגדים, (ג) חוסר אונים – 6 היגדים. המטופל מתבקש לסמן את מידת הסכמתו עם כל היגד והיגד באמצעות סולם </a:t>
            </a:r>
            <a:r>
              <a:rPr lang="he-IL" sz="1400" dirty="0" err="1"/>
              <a:t>לייקרט</a:t>
            </a:r>
            <a:r>
              <a:rPr lang="he-IL" sz="1400" dirty="0"/>
              <a:t> מ- 0 (בכלל לא) עד 4 (במידה רבה ביותר). אינדקס </a:t>
            </a:r>
            <a:r>
              <a:rPr lang="he-IL" sz="1400" dirty="0" err="1"/>
              <a:t>הקטסטרופיזציה</a:t>
            </a:r>
            <a:r>
              <a:rPr lang="he-IL" sz="1400" dirty="0"/>
              <a:t> מחושב לכל 13 ההיגדים יחד, כך שניתן לקבל ציון כולל בטווח שבין 0-52, כאשר ניקוד גבוה יותר מעיד על רמות גבוהות יותר של </a:t>
            </a:r>
            <a:r>
              <a:rPr lang="he-IL" sz="1400" dirty="0" err="1"/>
              <a:t>קטסטרופיזציה</a:t>
            </a:r>
            <a:r>
              <a:rPr lang="he-IL" sz="1400" dirty="0"/>
              <a:t>. </a:t>
            </a:r>
            <a:endParaRPr lang="en-US" sz="1400" dirty="0"/>
          </a:p>
        </p:txBody>
      </p:sp>
      <p:graphicFrame>
        <p:nvGraphicFramePr>
          <p:cNvPr id="7" name="Chart 6"/>
          <p:cNvGraphicFramePr>
            <a:graphicFrameLocks/>
          </p:cNvGraphicFramePr>
          <p:nvPr>
            <p:extLst>
              <p:ext uri="{D42A27DB-BD31-4B8C-83A1-F6EECF244321}">
                <p14:modId xmlns:p14="http://schemas.microsoft.com/office/powerpoint/2010/main" val="2414335948"/>
              </p:ext>
            </p:extLst>
          </p:nvPr>
        </p:nvGraphicFramePr>
        <p:xfrm>
          <a:off x="590549" y="1371602"/>
          <a:ext cx="6467475"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04309"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0.006</a:t>
            </a:r>
            <a:r>
              <a:rPr lang="en-US" sz="1100" dirty="0"/>
              <a:t>; Before/Follow-up: p-value=</a:t>
            </a:r>
            <a:r>
              <a:rPr lang="en-US" sz="1100" b="1" dirty="0"/>
              <a:t>0.080</a:t>
            </a:r>
          </a:p>
        </p:txBody>
      </p:sp>
    </p:spTree>
    <p:extLst>
      <p:ext uri="{BB962C8B-B14F-4D97-AF65-F5344CB8AC3E}">
        <p14:creationId xmlns:p14="http://schemas.microsoft.com/office/powerpoint/2010/main" val="13464225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err="1"/>
              <a:t>רומינציה</a:t>
            </a:r>
            <a:r>
              <a:rPr lang="he-IL" sz="1400" dirty="0"/>
              <a:t> -</a:t>
            </a:r>
            <a:r>
              <a:rPr lang="en-US" sz="1400" b="1" dirty="0"/>
              <a:t>Rumination </a:t>
            </a:r>
            <a:endParaRPr lang="he-IL" sz="1400" b="1" dirty="0"/>
          </a:p>
          <a:p>
            <a:pPr algn="r" rtl="1">
              <a:lnSpc>
                <a:spcPct val="150000"/>
              </a:lnSpc>
            </a:pPr>
            <a:r>
              <a:rPr lang="he-IL" sz="1400" dirty="0"/>
              <a:t>4 היגדים, ניתן לקבל ציון כולל בטווח שבין 0-16, כאשר ניקוד גבוה יותר מעיד על רמות גבוהות יותר של </a:t>
            </a:r>
            <a:r>
              <a:rPr lang="he-IL" sz="1400" dirty="0" err="1"/>
              <a:t>רומינציה</a:t>
            </a:r>
            <a:r>
              <a:rPr lang="he-IL" sz="1400" dirty="0"/>
              <a:t>.</a:t>
            </a:r>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2980863583"/>
              </p:ext>
            </p:extLst>
          </p:nvPr>
        </p:nvGraphicFramePr>
        <p:xfrm>
          <a:off x="590549" y="1371602"/>
          <a:ext cx="6486525"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51934" y="5686424"/>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0.051</a:t>
            </a:r>
            <a:r>
              <a:rPr lang="en-US" sz="1100" dirty="0"/>
              <a:t>; Before/Follow-up: p-value=</a:t>
            </a:r>
            <a:r>
              <a:rPr lang="en-US" sz="1100" b="1" dirty="0"/>
              <a:t>0.009</a:t>
            </a:r>
          </a:p>
        </p:txBody>
      </p:sp>
    </p:spTree>
    <p:extLst>
      <p:ext uri="{BB962C8B-B14F-4D97-AF65-F5344CB8AC3E}">
        <p14:creationId xmlns:p14="http://schemas.microsoft.com/office/powerpoint/2010/main" val="32601408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a:t>העצמה -</a:t>
            </a:r>
            <a:r>
              <a:rPr lang="en-US" sz="1400" b="1" dirty="0"/>
              <a:t>Magnification </a:t>
            </a:r>
            <a:endParaRPr lang="he-IL" sz="1400" b="1" dirty="0"/>
          </a:p>
          <a:p>
            <a:pPr algn="r" rtl="1">
              <a:lnSpc>
                <a:spcPct val="150000"/>
              </a:lnSpc>
            </a:pPr>
            <a:r>
              <a:rPr lang="he-IL" sz="1400" dirty="0"/>
              <a:t>3 היגדים, ניתן לקבל ציון כולל בטווח שבין 0-12, כאשר ניקוד גבוה יותר מעיד על רמות גבוהות יותר של העצמה.</a:t>
            </a:r>
            <a:endParaRPr lang="en-US" sz="1400" dirty="0"/>
          </a:p>
        </p:txBody>
      </p:sp>
      <p:graphicFrame>
        <p:nvGraphicFramePr>
          <p:cNvPr id="6" name="Chart 5"/>
          <p:cNvGraphicFramePr>
            <a:graphicFrameLocks/>
          </p:cNvGraphicFramePr>
          <p:nvPr>
            <p:extLst>
              <p:ext uri="{D42A27DB-BD31-4B8C-83A1-F6EECF244321}">
                <p14:modId xmlns:p14="http://schemas.microsoft.com/office/powerpoint/2010/main" val="3568302209"/>
              </p:ext>
            </p:extLst>
          </p:nvPr>
        </p:nvGraphicFramePr>
        <p:xfrm>
          <a:off x="590549" y="1371602"/>
          <a:ext cx="6257925"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51934"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0.008</a:t>
            </a:r>
            <a:r>
              <a:rPr lang="en-US" sz="1100" dirty="0"/>
              <a:t>; Before/Follow-up: p-value=</a:t>
            </a:r>
            <a:r>
              <a:rPr lang="en-US" sz="1100" b="1" dirty="0"/>
              <a:t>0.165</a:t>
            </a:r>
          </a:p>
        </p:txBody>
      </p:sp>
    </p:spTree>
    <p:extLst>
      <p:ext uri="{BB962C8B-B14F-4D97-AF65-F5344CB8AC3E}">
        <p14:creationId xmlns:p14="http://schemas.microsoft.com/office/powerpoint/2010/main" val="14878903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PCS - The Pain Catastrophizing Scale</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a:t>חוסר אונים – </a:t>
            </a:r>
            <a:r>
              <a:rPr lang="en-US" sz="1400" b="1" dirty="0"/>
              <a:t>Helplessness</a:t>
            </a:r>
            <a:endParaRPr lang="he-IL" sz="1400" b="1" dirty="0"/>
          </a:p>
          <a:p>
            <a:pPr algn="r" rtl="1">
              <a:lnSpc>
                <a:spcPct val="150000"/>
              </a:lnSpc>
            </a:pPr>
            <a:r>
              <a:rPr lang="he-IL" sz="1400" dirty="0"/>
              <a:t>6 היגדים, ניתן לקבל ציון כולל בטווח שבין 0-24, כאשר ניקוד גבוה יותר מעיד על רמות גבוהות יותר של חוסר אונים.</a:t>
            </a:r>
            <a:endParaRPr lang="en-US" sz="1400" dirty="0"/>
          </a:p>
        </p:txBody>
      </p:sp>
      <p:graphicFrame>
        <p:nvGraphicFramePr>
          <p:cNvPr id="7" name="Chart 6"/>
          <p:cNvGraphicFramePr>
            <a:graphicFrameLocks/>
          </p:cNvGraphicFramePr>
          <p:nvPr>
            <p:extLst>
              <p:ext uri="{D42A27DB-BD31-4B8C-83A1-F6EECF244321}">
                <p14:modId xmlns:p14="http://schemas.microsoft.com/office/powerpoint/2010/main" val="2822597451"/>
              </p:ext>
            </p:extLst>
          </p:nvPr>
        </p:nvGraphicFramePr>
        <p:xfrm>
          <a:off x="590550" y="1371602"/>
          <a:ext cx="6324600"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13834"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0.003</a:t>
            </a:r>
            <a:r>
              <a:rPr lang="en-US" sz="1100" dirty="0"/>
              <a:t>; Before/Follow-up: p-value=</a:t>
            </a:r>
            <a:r>
              <a:rPr lang="en-US" sz="1100" b="1" dirty="0"/>
              <a:t>0.237</a:t>
            </a:r>
          </a:p>
        </p:txBody>
      </p:sp>
    </p:spTree>
    <p:extLst>
      <p:ext uri="{BB962C8B-B14F-4D97-AF65-F5344CB8AC3E}">
        <p14:creationId xmlns:p14="http://schemas.microsoft.com/office/powerpoint/2010/main" val="32391773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49" y="266700"/>
            <a:ext cx="11093449" cy="920124"/>
          </a:xfrm>
        </p:spPr>
        <p:txBody>
          <a:bodyPr>
            <a:normAutofit fontScale="90000"/>
          </a:bodyPr>
          <a:lstStyle/>
          <a:p>
            <a:r>
              <a:rPr lang="en-US" dirty="0"/>
              <a:t>The Depressive Experiences Questionnaire Self-Criticism Scale (DEQ-SC6)</a:t>
            </a:r>
          </a:p>
        </p:txBody>
      </p:sp>
      <p:sp>
        <p:nvSpPr>
          <p:cNvPr id="3" name="Content Placeholder 2"/>
          <p:cNvSpPr>
            <a:spLocks noGrp="1"/>
          </p:cNvSpPr>
          <p:nvPr>
            <p:ph idx="1"/>
          </p:nvPr>
        </p:nvSpPr>
        <p:spPr>
          <a:xfrm>
            <a:off x="7476066" y="1371602"/>
            <a:ext cx="4207933" cy="4219574"/>
          </a:xfrm>
          <a:ln>
            <a:solidFill>
              <a:schemeClr val="accent1"/>
            </a:solidFill>
          </a:ln>
        </p:spPr>
        <p:txBody>
          <a:bodyPr>
            <a:normAutofit/>
          </a:bodyPr>
          <a:lstStyle/>
          <a:p>
            <a:pPr algn="r" rtl="1">
              <a:lnSpc>
                <a:spcPct val="150000"/>
              </a:lnSpc>
            </a:pPr>
            <a:r>
              <a:rPr lang="he-IL" sz="1400" dirty="0"/>
              <a:t>שאלון</a:t>
            </a:r>
            <a:r>
              <a:rPr lang="en-US" sz="1400" dirty="0"/>
              <a:t> </a:t>
            </a:r>
            <a:r>
              <a:rPr lang="he-IL" sz="1400" dirty="0"/>
              <a:t> </a:t>
            </a:r>
            <a:r>
              <a:rPr lang="fr-FR" sz="1400" b="1" dirty="0"/>
              <a:t>DEQ-SC6</a:t>
            </a:r>
            <a:r>
              <a:rPr lang="he-IL" sz="1400" b="1" dirty="0"/>
              <a:t>  </a:t>
            </a:r>
          </a:p>
          <a:p>
            <a:pPr algn="l">
              <a:lnSpc>
                <a:spcPct val="150000"/>
              </a:lnSpc>
            </a:pPr>
            <a:r>
              <a:rPr lang="fr-FR" sz="1400" b="1" dirty="0"/>
              <a:t>The </a:t>
            </a:r>
            <a:r>
              <a:rPr lang="fr-FR" sz="1400" b="1" dirty="0" err="1"/>
              <a:t>Depressive</a:t>
            </a:r>
            <a:r>
              <a:rPr lang="fr-FR" sz="1400" b="1" dirty="0"/>
              <a:t> </a:t>
            </a:r>
            <a:r>
              <a:rPr lang="fr-FR" sz="1400" b="1" dirty="0" err="1"/>
              <a:t>Experiences</a:t>
            </a:r>
            <a:r>
              <a:rPr lang="fr-FR" sz="1400" b="1" dirty="0"/>
              <a:t> Questionnaire Self-</a:t>
            </a:r>
            <a:r>
              <a:rPr lang="fr-FR" sz="1400" b="1" dirty="0" err="1"/>
              <a:t>Criticism</a:t>
            </a:r>
            <a:r>
              <a:rPr lang="fr-FR" sz="1400" b="1" dirty="0"/>
              <a:t> </a:t>
            </a:r>
            <a:r>
              <a:rPr lang="fr-FR" sz="1400" b="1" dirty="0" err="1"/>
              <a:t>Scale</a:t>
            </a:r>
            <a:endParaRPr lang="en-US" sz="1400" dirty="0"/>
          </a:p>
        </p:txBody>
      </p:sp>
      <p:graphicFrame>
        <p:nvGraphicFramePr>
          <p:cNvPr id="8" name="Chart 7"/>
          <p:cNvGraphicFramePr>
            <a:graphicFrameLocks/>
          </p:cNvGraphicFramePr>
          <p:nvPr>
            <p:extLst>
              <p:ext uri="{D42A27DB-BD31-4B8C-83A1-F6EECF244321}">
                <p14:modId xmlns:p14="http://schemas.microsoft.com/office/powerpoint/2010/main" val="1624262364"/>
              </p:ext>
            </p:extLst>
          </p:nvPr>
        </p:nvGraphicFramePr>
        <p:xfrm>
          <a:off x="590549" y="1371602"/>
          <a:ext cx="6296025"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13834"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0.018</a:t>
            </a:r>
            <a:r>
              <a:rPr lang="en-US" sz="1100" dirty="0"/>
              <a:t>; After/Follow-up: p-value=</a:t>
            </a:r>
            <a:r>
              <a:rPr lang="en-US" sz="1100" b="1" dirty="0"/>
              <a:t>0.096</a:t>
            </a:r>
            <a:r>
              <a:rPr lang="en-US" sz="1100" dirty="0"/>
              <a:t>; Before/Follow-up: p-value=</a:t>
            </a:r>
            <a:r>
              <a:rPr lang="en-US" sz="1100" b="1" dirty="0"/>
              <a:t>0.186</a:t>
            </a:r>
          </a:p>
        </p:txBody>
      </p:sp>
      <p:sp>
        <p:nvSpPr>
          <p:cNvPr id="4" name="TextBox 3"/>
          <p:cNvSpPr txBox="1"/>
          <p:nvPr/>
        </p:nvSpPr>
        <p:spPr>
          <a:xfrm>
            <a:off x="8877301" y="6353175"/>
            <a:ext cx="2806698" cy="307777"/>
          </a:xfrm>
          <a:prstGeom prst="rect">
            <a:avLst/>
          </a:prstGeom>
          <a:noFill/>
        </p:spPr>
        <p:txBody>
          <a:bodyPr wrap="square" rtlCol="0">
            <a:spAutoFit/>
          </a:bodyPr>
          <a:lstStyle/>
          <a:p>
            <a:pPr algn="ctr"/>
            <a:r>
              <a:rPr lang="en-US" sz="1400" dirty="0">
                <a:latin typeface="Calibri" panose="020F0502020204030204" pitchFamily="34" charset="0"/>
                <a:cs typeface="Calibri" panose="020F0502020204030204" pitchFamily="34" charset="0"/>
              </a:rPr>
              <a:t>Provided by: </a:t>
            </a:r>
            <a:r>
              <a:rPr lang="en-US" sz="1400" b="1" i="1" dirty="0">
                <a:latin typeface="Calibri" panose="020F0502020204030204" pitchFamily="34" charset="0"/>
                <a:cs typeface="Calibri" panose="020F0502020204030204" pitchFamily="34" charset="0"/>
              </a:rPr>
              <a:t>Palitra Data Science </a:t>
            </a:r>
            <a:r>
              <a:rPr lang="en-US" sz="1400" b="1" dirty="0">
                <a:latin typeface="Calibri" panose="020F0502020204030204" pitchFamily="34" charset="0"/>
                <a:cs typeface="Calibri" panose="020F0502020204030204" pitchFamily="34" charset="0"/>
              </a:rPr>
              <a:t>®</a:t>
            </a:r>
          </a:p>
        </p:txBody>
      </p:sp>
    </p:spTree>
    <p:extLst>
      <p:ext uri="{BB962C8B-B14F-4D97-AF65-F5344CB8AC3E}">
        <p14:creationId xmlns:p14="http://schemas.microsoft.com/office/powerpoint/2010/main" val="22851853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503854"/>
            <a:ext cx="10287000" cy="610572"/>
          </a:xfrm>
        </p:spPr>
        <p:txBody>
          <a:bodyPr/>
          <a:lstStyle/>
          <a:p>
            <a:r>
              <a:rPr lang="en-US" dirty="0"/>
              <a:t>Demographics (N=15)</a:t>
            </a:r>
          </a:p>
        </p:txBody>
      </p:sp>
      <p:sp>
        <p:nvSpPr>
          <p:cNvPr id="3" name="Content Placeholder 2"/>
          <p:cNvSpPr txBox="1">
            <a:spLocks/>
          </p:cNvSpPr>
          <p:nvPr/>
        </p:nvSpPr>
        <p:spPr>
          <a:xfrm>
            <a:off x="609600" y="1504949"/>
            <a:ext cx="5810250" cy="4303183"/>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l">
              <a:lnSpc>
                <a:spcPct val="150000"/>
              </a:lnSpc>
            </a:pPr>
            <a:r>
              <a:rPr lang="en-US" sz="1400" dirty="0"/>
              <a:t>Female:  12(80%)</a:t>
            </a:r>
          </a:p>
          <a:p>
            <a:pPr algn="l">
              <a:lnSpc>
                <a:spcPct val="150000"/>
              </a:lnSpc>
            </a:pPr>
            <a:r>
              <a:rPr lang="en-US" sz="1400" dirty="0"/>
              <a:t>Married:  5(33.3%)</a:t>
            </a:r>
          </a:p>
          <a:p>
            <a:pPr algn="l">
              <a:lnSpc>
                <a:spcPct val="150000"/>
              </a:lnSpc>
            </a:pPr>
            <a:r>
              <a:rPr lang="en-US" sz="1400" dirty="0"/>
              <a:t>Jewish:  15(100%)</a:t>
            </a:r>
          </a:p>
          <a:p>
            <a:pPr algn="l">
              <a:lnSpc>
                <a:spcPct val="150000"/>
              </a:lnSpc>
            </a:pPr>
            <a:r>
              <a:rPr lang="en-US" sz="1400" dirty="0"/>
              <a:t>University or College Education:  9(60%)</a:t>
            </a:r>
          </a:p>
          <a:p>
            <a:pPr algn="l">
              <a:lnSpc>
                <a:spcPct val="150000"/>
              </a:lnSpc>
            </a:pPr>
            <a:r>
              <a:rPr lang="en-US" sz="1400" dirty="0"/>
              <a:t>Number of kids, median(</a:t>
            </a:r>
            <a:r>
              <a:rPr lang="en-US" sz="1400" dirty="0" err="1"/>
              <a:t>min;max</a:t>
            </a:r>
            <a:r>
              <a:rPr lang="en-US" sz="1400" dirty="0"/>
              <a:t>):  2.5(0;4)</a:t>
            </a:r>
          </a:p>
          <a:p>
            <a:pPr>
              <a:lnSpc>
                <a:spcPct val="150000"/>
              </a:lnSpc>
            </a:pPr>
            <a:r>
              <a:rPr lang="en-US" sz="1400" dirty="0"/>
              <a:t> Age at baseline (years)</a:t>
            </a:r>
          </a:p>
          <a:p>
            <a:pPr marL="0" indent="0">
              <a:lnSpc>
                <a:spcPct val="150000"/>
              </a:lnSpc>
              <a:buNone/>
            </a:pPr>
            <a:r>
              <a:rPr lang="en-US" sz="1400" dirty="0"/>
              <a:t>	mean(</a:t>
            </a:r>
            <a:r>
              <a:rPr lang="en-US" sz="1400" dirty="0" err="1"/>
              <a:t>std</a:t>
            </a:r>
            <a:r>
              <a:rPr lang="en-US" sz="1400" dirty="0"/>
              <a:t>):  48.2(9.5)</a:t>
            </a:r>
          </a:p>
          <a:p>
            <a:pPr marL="0" indent="0">
              <a:lnSpc>
                <a:spcPct val="150000"/>
              </a:lnSpc>
              <a:buNone/>
            </a:pPr>
            <a:r>
              <a:rPr lang="en-US" sz="1400" dirty="0"/>
              <a:t>	median(</a:t>
            </a:r>
            <a:r>
              <a:rPr lang="en-US" sz="1400" dirty="0" err="1"/>
              <a:t>min;max</a:t>
            </a:r>
            <a:r>
              <a:rPr lang="en-US" sz="1400" dirty="0"/>
              <a:t>):  49.5(33.9;64.2)</a:t>
            </a:r>
          </a:p>
        </p:txBody>
      </p:sp>
    </p:spTree>
    <p:extLst>
      <p:ext uri="{BB962C8B-B14F-4D97-AF65-F5344CB8AC3E}">
        <p14:creationId xmlns:p14="http://schemas.microsoft.com/office/powerpoint/2010/main" val="26473972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51934" y="507460"/>
            <a:ext cx="9601200" cy="622214"/>
          </a:xfrm>
        </p:spPr>
        <p:txBody>
          <a:bodyPr/>
          <a:lstStyle/>
          <a:p>
            <a:r>
              <a:rPr lang="en-US" dirty="0"/>
              <a:t>PHQ15  Somatization Score</a:t>
            </a:r>
          </a:p>
        </p:txBody>
      </p:sp>
      <p:sp>
        <p:nvSpPr>
          <p:cNvPr id="3" name="Content Placeholder 2"/>
          <p:cNvSpPr>
            <a:spLocks noGrp="1"/>
          </p:cNvSpPr>
          <p:nvPr>
            <p:ph idx="1"/>
          </p:nvPr>
        </p:nvSpPr>
        <p:spPr>
          <a:xfrm>
            <a:off x="7038976" y="1390650"/>
            <a:ext cx="4549774" cy="4229099"/>
          </a:xfrm>
          <a:ln>
            <a:solidFill>
              <a:schemeClr val="accent1"/>
            </a:solidFill>
          </a:ln>
        </p:spPr>
        <p:txBody>
          <a:bodyPr>
            <a:normAutofit/>
          </a:bodyPr>
          <a:lstStyle/>
          <a:p>
            <a:pPr algn="r" rtl="1">
              <a:lnSpc>
                <a:spcPct val="150000"/>
              </a:lnSpc>
            </a:pPr>
            <a:r>
              <a:rPr lang="he-IL" sz="1400" b="1" u="sng" dirty="0"/>
              <a:t>שאלון ה-</a:t>
            </a:r>
            <a:r>
              <a:rPr lang="en-US" sz="1400" b="1" u="sng" dirty="0"/>
              <a:t>Patient Health Questionnaire 15 (PHQ-15)</a:t>
            </a:r>
            <a:r>
              <a:rPr lang="he-IL" sz="1400" dirty="0"/>
              <a:t> – שאלון זה מהווה סולם התסמינים הסומאטיים של שאלון ה-</a:t>
            </a:r>
            <a:r>
              <a:rPr lang="en-US" sz="1400" dirty="0"/>
              <a:t>PHQ</a:t>
            </a:r>
            <a:r>
              <a:rPr lang="he-IL" sz="1400" dirty="0"/>
              <a:t>. השאלון מורכב מ-15 שאלות המתייחסות ל-15 קבוצות התסמינים הגופניים הנפוצים ביותר ברפואה האמבולטורית. 14 מתוך 15 התסמינים הינם זהים לקריטריונים המגדירים הפרעת סומטיזציה לפי ה-</a:t>
            </a:r>
            <a:r>
              <a:rPr lang="en-US" sz="1400" dirty="0"/>
              <a:t>DSM-IV</a:t>
            </a:r>
            <a:r>
              <a:rPr lang="he-IL" sz="1400" dirty="0"/>
              <a:t>. עבור כל תסמין, המטופל מתבקש לסמן אחת מבין 3 האפשרויות הבאות: (1) לא הטריד אותי כלל (2) הטריד אותי מעט (3) הטריד אותי מאוד, כך שהציון יכול לנוע בטווח בין 0-30. </a:t>
            </a:r>
            <a:r>
              <a:rPr lang="he-IL" sz="1400" b="1" dirty="0"/>
              <a:t>ניקוד של 5, 10 ו-15 מהווה נקודת חתך עבור חומרה נמוכה, בינונית וחמורה של הסימפטומים הסומטיים בהתאמה.</a:t>
            </a:r>
            <a:endParaRPr lang="en-US" sz="1400" dirty="0"/>
          </a:p>
        </p:txBody>
      </p:sp>
      <p:graphicFrame>
        <p:nvGraphicFramePr>
          <p:cNvPr id="4" name="Chart 3"/>
          <p:cNvGraphicFramePr>
            <a:graphicFrameLocks/>
          </p:cNvGraphicFramePr>
          <p:nvPr>
            <p:extLst>
              <p:ext uri="{D42A27DB-BD31-4B8C-83A1-F6EECF244321}">
                <p14:modId xmlns:p14="http://schemas.microsoft.com/office/powerpoint/2010/main" val="2629963051"/>
              </p:ext>
            </p:extLst>
          </p:nvPr>
        </p:nvGraphicFramePr>
        <p:xfrm>
          <a:off x="651934" y="1390650"/>
          <a:ext cx="5958416" cy="4229099"/>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p:cNvSpPr txBox="1"/>
          <p:nvPr/>
        </p:nvSpPr>
        <p:spPr>
          <a:xfrm>
            <a:off x="651934" y="569594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0.001</a:t>
            </a:r>
            <a:r>
              <a:rPr lang="en-US" sz="1100" dirty="0"/>
              <a:t>; Before/Follow-up: p-value=</a:t>
            </a:r>
            <a:r>
              <a:rPr lang="en-US" sz="1100" b="1" dirty="0"/>
              <a:t>0.489</a:t>
            </a:r>
          </a:p>
        </p:txBody>
      </p:sp>
    </p:spTree>
    <p:extLst>
      <p:ext uri="{BB962C8B-B14F-4D97-AF65-F5344CB8AC3E}">
        <p14:creationId xmlns:p14="http://schemas.microsoft.com/office/powerpoint/2010/main" val="39846177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4307" y="446703"/>
            <a:ext cx="9601200" cy="613747"/>
          </a:xfrm>
        </p:spPr>
        <p:txBody>
          <a:bodyPr/>
          <a:lstStyle/>
          <a:p>
            <a:r>
              <a:rPr lang="en-US" dirty="0"/>
              <a:t>PHQ15  Somatization Score</a:t>
            </a:r>
          </a:p>
        </p:txBody>
      </p:sp>
      <p:graphicFrame>
        <p:nvGraphicFramePr>
          <p:cNvPr id="4" name="Chart 3"/>
          <p:cNvGraphicFramePr>
            <a:graphicFrameLocks/>
          </p:cNvGraphicFramePr>
          <p:nvPr>
            <p:extLst>
              <p:ext uri="{D42A27DB-BD31-4B8C-83A1-F6EECF244321}">
                <p14:modId xmlns:p14="http://schemas.microsoft.com/office/powerpoint/2010/main" val="3898288569"/>
              </p:ext>
            </p:extLst>
          </p:nvPr>
        </p:nvGraphicFramePr>
        <p:xfrm>
          <a:off x="604307" y="1485899"/>
          <a:ext cx="8349193" cy="4368801"/>
        </p:xfrm>
        <a:graphic>
          <a:graphicData uri="http://schemas.openxmlformats.org/drawingml/2006/chart">
            <c:chart xmlns:c="http://schemas.openxmlformats.org/drawingml/2006/chart" xmlns:r="http://schemas.openxmlformats.org/officeDocument/2006/relationships" r:id="rId2"/>
          </a:graphicData>
        </a:graphic>
      </p:graphicFrame>
      <p:sp>
        <p:nvSpPr>
          <p:cNvPr id="5" name="Content Placeholder 2"/>
          <p:cNvSpPr txBox="1">
            <a:spLocks/>
          </p:cNvSpPr>
          <p:nvPr/>
        </p:nvSpPr>
        <p:spPr>
          <a:xfrm>
            <a:off x="9191625" y="1485899"/>
            <a:ext cx="2371725" cy="4368801"/>
          </a:xfrm>
          <a:prstGeom prst="rect">
            <a:avLst/>
          </a:prstGeom>
          <a:ln>
            <a:solidFill>
              <a:schemeClr val="accent1"/>
            </a:solidFill>
          </a:ln>
        </p:spPr>
        <p:txBody>
          <a:bodyPr>
            <a:normAutofit/>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marL="0" indent="0" algn="l">
              <a:lnSpc>
                <a:spcPct val="150000"/>
              </a:lnSpc>
              <a:buNone/>
            </a:pPr>
            <a:r>
              <a:rPr lang="en-US" sz="1400" b="1" dirty="0"/>
              <a:t>CATEGORIES</a:t>
            </a:r>
          </a:p>
          <a:p>
            <a:pPr marL="180975" indent="-180975" algn="l">
              <a:lnSpc>
                <a:spcPct val="150000"/>
              </a:lnSpc>
            </a:pPr>
            <a:r>
              <a:rPr lang="en-US" sz="1400" b="1" dirty="0"/>
              <a:t>Minimal: 0 - 4</a:t>
            </a:r>
          </a:p>
          <a:p>
            <a:pPr algn="l">
              <a:lnSpc>
                <a:spcPct val="150000"/>
              </a:lnSpc>
            </a:pPr>
            <a:r>
              <a:rPr lang="en-US" sz="1400" b="1" dirty="0"/>
              <a:t>Mild: 5 – 9</a:t>
            </a:r>
          </a:p>
          <a:p>
            <a:pPr algn="l">
              <a:lnSpc>
                <a:spcPct val="150000"/>
              </a:lnSpc>
            </a:pPr>
            <a:r>
              <a:rPr lang="en-US" sz="1400" b="1" dirty="0"/>
              <a:t>Moderate: 10 – 14</a:t>
            </a:r>
          </a:p>
          <a:p>
            <a:pPr algn="l">
              <a:lnSpc>
                <a:spcPct val="150000"/>
              </a:lnSpc>
            </a:pPr>
            <a:r>
              <a:rPr lang="en-US" sz="1400" b="1" dirty="0"/>
              <a:t>Severe: 15 - 30</a:t>
            </a:r>
            <a:endParaRPr lang="en-US" sz="1400" dirty="0"/>
          </a:p>
        </p:txBody>
      </p:sp>
    </p:spTree>
    <p:extLst>
      <p:ext uri="{BB962C8B-B14F-4D97-AF65-F5344CB8AC3E}">
        <p14:creationId xmlns:p14="http://schemas.microsoft.com/office/powerpoint/2010/main" val="24615138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13831" y="497935"/>
            <a:ext cx="9601200" cy="622214"/>
          </a:xfrm>
        </p:spPr>
        <p:txBody>
          <a:bodyPr>
            <a:normAutofit/>
          </a:bodyPr>
          <a:lstStyle/>
          <a:p>
            <a:r>
              <a:rPr lang="en-US" dirty="0"/>
              <a:t>S</a:t>
            </a:r>
            <a:r>
              <a:rPr lang="ru-RU" dirty="0"/>
              <a:t>-Т</a:t>
            </a:r>
            <a:r>
              <a:rPr lang="en-US" dirty="0"/>
              <a:t>OPS</a:t>
            </a:r>
            <a:r>
              <a:rPr lang="ru-RU" dirty="0"/>
              <a:t> -</a:t>
            </a:r>
            <a:r>
              <a:rPr lang="en-US" dirty="0"/>
              <a:t>Treatment Outcomes in Pain Survey</a:t>
            </a:r>
          </a:p>
        </p:txBody>
      </p:sp>
      <p:sp>
        <p:nvSpPr>
          <p:cNvPr id="3" name="Content Placeholder 2"/>
          <p:cNvSpPr>
            <a:spLocks noGrp="1"/>
          </p:cNvSpPr>
          <p:nvPr>
            <p:ph idx="1"/>
          </p:nvPr>
        </p:nvSpPr>
        <p:spPr>
          <a:xfrm>
            <a:off x="6976533" y="1371601"/>
            <a:ext cx="4583641" cy="4324349"/>
          </a:xfrm>
          <a:ln>
            <a:solidFill>
              <a:schemeClr val="accent1"/>
            </a:solidFill>
          </a:ln>
        </p:spPr>
        <p:txBody>
          <a:bodyPr>
            <a:normAutofit/>
          </a:bodyPr>
          <a:lstStyle/>
          <a:p>
            <a:pPr algn="r" rtl="1">
              <a:lnSpc>
                <a:spcPct val="150000"/>
              </a:lnSpc>
            </a:pPr>
            <a:r>
              <a:rPr lang="en-US" sz="1400" dirty="0"/>
              <a:t>Short Form – Treatment Outcomes in Pain Survey (S-TOPS) –  </a:t>
            </a:r>
          </a:p>
          <a:p>
            <a:pPr algn="r" rtl="1">
              <a:lnSpc>
                <a:spcPct val="150000"/>
              </a:lnSpc>
            </a:pPr>
            <a:r>
              <a:rPr lang="he-IL" sz="1400" dirty="0"/>
              <a:t>שאלון זה הינו גרסה מקוצרת של השאלון ה-</a:t>
            </a:r>
            <a:r>
              <a:rPr lang="ru-RU" sz="1400" dirty="0"/>
              <a:t> </a:t>
            </a:r>
            <a:r>
              <a:rPr lang="en-US" sz="1400" dirty="0"/>
              <a:t>TOPS </a:t>
            </a:r>
            <a:r>
              <a:rPr lang="he-IL" sz="1400" dirty="0"/>
              <a:t>המקורי  אשר תורגם לעברית, תורגם שנית ועבר אדפטציה תרבותית על ידי</a:t>
            </a:r>
            <a:r>
              <a:rPr lang="en-US" sz="1400" dirty="0" err="1"/>
              <a:t>Haroutiunian</a:t>
            </a:r>
            <a:r>
              <a:rPr lang="en-US" sz="1400" dirty="0"/>
              <a:t> &amp; </a:t>
            </a:r>
            <a:r>
              <a:rPr lang="en-US" sz="1400" dirty="0" err="1"/>
              <a:t>Shavit</a:t>
            </a:r>
            <a:r>
              <a:rPr lang="en-US" sz="1400" dirty="0"/>
              <a:t>  (2009 – unpublished). </a:t>
            </a:r>
            <a:r>
              <a:rPr lang="ru-RU" sz="1400" dirty="0"/>
              <a:t> </a:t>
            </a:r>
            <a:r>
              <a:rPr lang="he-IL" sz="1400" dirty="0"/>
              <a:t>ה- </a:t>
            </a:r>
            <a:r>
              <a:rPr lang="ru-RU" sz="1400" dirty="0"/>
              <a:t> </a:t>
            </a:r>
            <a:r>
              <a:rPr lang="en-US" sz="1400" dirty="0"/>
              <a:t>S-TOPS</a:t>
            </a:r>
            <a:r>
              <a:rPr lang="he-IL" sz="1400" dirty="0"/>
              <a:t>מודד תפקוד וכאב על פני מספר סולמות נפרדות ובלתי-תלויות, כגון: עוצמת כאב, תפקוד גופני, תפקוד רגשי, תפקוד חברתי, שינה ועוד. לצורך המחקר הנוכחי נבחרה רק הסקאלה של עוצמת כאב. כל סקאלה בשאלון מקבלת ציון בין 0-100, כאשר בנוגע לכאב ציון גבוה מעיד על עוצמת כאב גבוהה. </a:t>
            </a:r>
            <a:endParaRPr lang="en-US" sz="1400" dirty="0"/>
          </a:p>
        </p:txBody>
      </p:sp>
      <p:graphicFrame>
        <p:nvGraphicFramePr>
          <p:cNvPr id="7" name="Chart 6"/>
          <p:cNvGraphicFramePr>
            <a:graphicFrameLocks/>
          </p:cNvGraphicFramePr>
          <p:nvPr>
            <p:extLst>
              <p:ext uri="{D42A27DB-BD31-4B8C-83A1-F6EECF244321}">
                <p14:modId xmlns:p14="http://schemas.microsoft.com/office/powerpoint/2010/main" val="630912305"/>
              </p:ext>
            </p:extLst>
          </p:nvPr>
        </p:nvGraphicFramePr>
        <p:xfrm>
          <a:off x="613831" y="1371601"/>
          <a:ext cx="6112935" cy="4324348"/>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51934" y="5724524"/>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0.006</a:t>
            </a:r>
            <a:r>
              <a:rPr lang="en-US" sz="1100" dirty="0"/>
              <a:t>; Before/Follow-up: p-value=</a:t>
            </a:r>
            <a:r>
              <a:rPr lang="en-US" sz="1100" b="1" dirty="0"/>
              <a:t>0.009</a:t>
            </a:r>
          </a:p>
        </p:txBody>
      </p:sp>
    </p:spTree>
    <p:extLst>
      <p:ext uri="{BB962C8B-B14F-4D97-AF65-F5344CB8AC3E}">
        <p14:creationId xmlns:p14="http://schemas.microsoft.com/office/powerpoint/2010/main" val="167517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05450" y="282268"/>
            <a:ext cx="6296700" cy="6366181"/>
          </a:xfrm>
          <a:prstGeom prst="rect">
            <a:avLst/>
          </a:prstGeom>
          <a:ln>
            <a:solidFill>
              <a:schemeClr val="accent1"/>
            </a:solidFill>
          </a:ln>
        </p:spPr>
      </p:pic>
      <p:sp>
        <p:nvSpPr>
          <p:cNvPr id="3" name="Title 1"/>
          <p:cNvSpPr txBox="1">
            <a:spLocks/>
          </p:cNvSpPr>
          <p:nvPr/>
        </p:nvSpPr>
        <p:spPr>
          <a:xfrm>
            <a:off x="619125" y="282268"/>
            <a:ext cx="4324350" cy="622214"/>
          </a:xfrm>
          <a:prstGeom prst="rect">
            <a:avLst/>
          </a:prstGeom>
        </p:spPr>
        <p:txBody>
          <a:bodyPr/>
          <a:lstStyle>
            <a:lvl1pPr algn="l" defTabSz="914400" rtl="0" eaLnBrk="1" latinLnBrk="0" hangingPunct="1">
              <a:lnSpc>
                <a:spcPct val="90000"/>
              </a:lnSpc>
              <a:spcBef>
                <a:spcPct val="0"/>
              </a:spcBef>
              <a:buNone/>
              <a:defRPr sz="3200" b="1" kern="1200">
                <a:solidFill>
                  <a:schemeClr val="accent1">
                    <a:lumMod val="75000"/>
                  </a:schemeClr>
                </a:solidFill>
                <a:latin typeface="+mj-lt"/>
                <a:ea typeface="+mj-ea"/>
                <a:cs typeface="+mj-cs"/>
              </a:defRPr>
            </a:lvl1pPr>
          </a:lstStyle>
          <a:p>
            <a:r>
              <a:rPr lang="en-US" dirty="0"/>
              <a:t>SF36 </a:t>
            </a:r>
          </a:p>
        </p:txBody>
      </p:sp>
      <p:sp>
        <p:nvSpPr>
          <p:cNvPr id="4" name="Content Placeholder 2"/>
          <p:cNvSpPr txBox="1">
            <a:spLocks/>
          </p:cNvSpPr>
          <p:nvPr/>
        </p:nvSpPr>
        <p:spPr>
          <a:xfrm>
            <a:off x="619125" y="1009651"/>
            <a:ext cx="4648200" cy="5638798"/>
          </a:xfrm>
          <a:prstGeom prst="rect">
            <a:avLst/>
          </a:prstGeom>
          <a:ln>
            <a:solidFill>
              <a:schemeClr val="accent1"/>
            </a:solidFill>
          </a:ln>
        </p:spPr>
        <p:txBody>
          <a:bodyPr>
            <a:normAutofit lnSpcReduction="10000"/>
          </a:bodyPr>
          <a:lstStyle>
            <a:lvl1pPr marL="228600" indent="-228600" algn="l" defTabSz="914400" rtl="0" eaLnBrk="1" latinLnBrk="0" hangingPunct="1">
              <a:lnSpc>
                <a:spcPct val="90000"/>
              </a:lnSpc>
              <a:spcBef>
                <a:spcPts val="1800"/>
              </a:spcBef>
              <a:buClr>
                <a:schemeClr val="accent1">
                  <a:lumMod val="75000"/>
                </a:schemeClr>
              </a:buClr>
              <a:buSzPct val="100000"/>
              <a:buFont typeface="Arial" pitchFamily="34" charset="0"/>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1200"/>
              </a:spcBef>
              <a:buClr>
                <a:schemeClr val="accent1">
                  <a:lumMod val="75000"/>
                </a:schemeClr>
              </a:buClr>
              <a:buSzPct val="100000"/>
              <a:buFont typeface="Arial" pitchFamily="34" charset="0"/>
              <a:buChar char="▪"/>
              <a:defRPr sz="1800" kern="1200">
                <a:solidFill>
                  <a:schemeClr val="tx1"/>
                </a:solidFill>
                <a:latin typeface="+mn-lt"/>
                <a:ea typeface="+mn-ea"/>
                <a:cs typeface="+mn-cs"/>
              </a:defRPr>
            </a:lvl2pPr>
            <a:lvl3pPr marL="685800" indent="-179388" algn="l" defTabSz="914400" rtl="0" eaLnBrk="1" latinLnBrk="0" hangingPunct="1">
              <a:lnSpc>
                <a:spcPct val="90000"/>
              </a:lnSpc>
              <a:spcBef>
                <a:spcPts val="800"/>
              </a:spcBef>
              <a:buClr>
                <a:schemeClr val="accent1">
                  <a:lumMod val="75000"/>
                </a:schemeClr>
              </a:buClr>
              <a:buSzPct val="100000"/>
              <a:buFont typeface="Arial" pitchFamily="34" charset="0"/>
              <a:buChar char="▪"/>
              <a:defRPr sz="1600" kern="1200">
                <a:solidFill>
                  <a:schemeClr val="tx1"/>
                </a:solidFill>
                <a:latin typeface="+mn-lt"/>
                <a:ea typeface="+mn-ea"/>
                <a:cs typeface="+mn-cs"/>
              </a:defRPr>
            </a:lvl3pPr>
            <a:lvl4pPr marL="914400" indent="-182880" algn="l" defTabSz="914400" rtl="0" eaLnBrk="1" latinLnBrk="0" hangingPunct="1">
              <a:lnSpc>
                <a:spcPct val="90000"/>
              </a:lnSpc>
              <a:spcBef>
                <a:spcPts val="8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4pPr>
            <a:lvl5pPr marL="11430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5pPr>
            <a:lvl6pPr marL="13716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6pPr>
            <a:lvl7pPr marL="1600200" indent="-179388"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7pPr>
            <a:lvl8pPr marL="1828800" indent="-182880" algn="l" defTabSz="914400" rtl="0" eaLnBrk="1" latinLnBrk="0" hangingPunct="1">
              <a:lnSpc>
                <a:spcPct val="90000"/>
              </a:lnSpc>
              <a:spcBef>
                <a:spcPts val="600"/>
              </a:spcBef>
              <a:buClr>
                <a:schemeClr val="accent1">
                  <a:lumMod val="75000"/>
                </a:schemeClr>
              </a:buClr>
              <a:buSzPct val="100000"/>
              <a:buFont typeface="Arial" pitchFamily="34" charset="0"/>
              <a:buChar char="▪"/>
              <a:defRPr sz="1400" kern="1200">
                <a:solidFill>
                  <a:schemeClr val="tx1"/>
                </a:solidFill>
                <a:latin typeface="+mn-lt"/>
                <a:ea typeface="+mn-ea"/>
                <a:cs typeface="+mn-cs"/>
              </a:defRPr>
            </a:lvl8pPr>
            <a:lvl9pPr marL="1878012" indent="0" algn="l" defTabSz="914400" rtl="0" eaLnBrk="1" latinLnBrk="0" hangingPunct="1">
              <a:lnSpc>
                <a:spcPct val="90000"/>
              </a:lnSpc>
              <a:spcBef>
                <a:spcPts val="600"/>
              </a:spcBef>
              <a:buClr>
                <a:schemeClr val="accent1">
                  <a:lumMod val="75000"/>
                </a:schemeClr>
              </a:buClr>
              <a:buSzPct val="100000"/>
              <a:buFont typeface="Arial" pitchFamily="34" charset="0"/>
              <a:buNone/>
              <a:defRPr sz="1400" kern="1200">
                <a:solidFill>
                  <a:schemeClr val="tx1"/>
                </a:solidFill>
                <a:latin typeface="+mn-lt"/>
                <a:ea typeface="+mn-ea"/>
                <a:cs typeface="+mn-cs"/>
              </a:defRPr>
            </a:lvl9pPr>
          </a:lstStyle>
          <a:p>
            <a:pPr algn="r" rtl="1">
              <a:lnSpc>
                <a:spcPct val="150000"/>
              </a:lnSpc>
            </a:pPr>
            <a:r>
              <a:rPr lang="he-IL" sz="1400" b="1" u="sng" dirty="0"/>
              <a:t>שאלון ה</a:t>
            </a:r>
            <a:r>
              <a:rPr lang="en-US" sz="1400" b="1" u="sng" dirty="0"/>
              <a:t> </a:t>
            </a:r>
            <a:r>
              <a:rPr lang="he-IL" sz="1400" b="1" u="sng" dirty="0"/>
              <a:t>-</a:t>
            </a:r>
            <a:r>
              <a:rPr lang="en-US" sz="1400" b="1" u="sng" dirty="0"/>
              <a:t>Short Form 36 (SF-36) </a:t>
            </a:r>
          </a:p>
          <a:p>
            <a:pPr algn="r" rtl="1">
              <a:lnSpc>
                <a:spcPct val="150000"/>
              </a:lnSpc>
            </a:pPr>
            <a:r>
              <a:rPr lang="he-IL" sz="1400" dirty="0"/>
              <a:t>זהו שאלון קצר להערכת מצב הבריאות הכללי של האוכלוסייה. השאלון המכיל 36 שאלות למילוי עצמי ומתוכם ניתן להרכיב 8 סולמות: (א) מוגבלות פיזית עקב בעיות בריאות, (ב) מוגבלות חברתית עקב בעיות פיזיות או רגשיות, (ג) מוגבלות תפקודית עקב בעיות בריאות, (ד) כאב גופני, (ה) בריאות נפשית, (ו) מוגבלות תפקודית עקב בעיות רגשיות, (ז) חיוניות, (ח) תפיסת בריאות כללית. </a:t>
            </a:r>
          </a:p>
          <a:p>
            <a:pPr algn="r" rtl="1">
              <a:lnSpc>
                <a:spcPct val="150000"/>
              </a:lnSpc>
            </a:pPr>
            <a:r>
              <a:rPr lang="he-IL" sz="1400" dirty="0"/>
              <a:t>כל סולם מתורגם באופן לינארי לציון כללי בין 0 (מצב בריאותי שלילי)  לבין 100 (מצב בריאותי חיובי) וכך נוצר ציון עבור כל תת-סולם שניתן להשתמש בו בנפרד. לא הוגדרו נקודות חתך עבור הסולמות השונות, אך ניקוד נמוך יותר מעיד על תפקוד נמוך יותר ומוגבלות גבוהה יותר בכל סקאלה. ישנם מחקרים שמציעים את נקודת חתך של 72 ומטה עבור מדד של מצב נפשי כללי ונקודת חתך של 60 ומטה עבור מדד של בעיות נפשיות חמורות.</a:t>
            </a:r>
            <a:endParaRPr lang="en-US" sz="1400" dirty="0"/>
          </a:p>
        </p:txBody>
      </p:sp>
    </p:spTree>
    <p:extLst>
      <p:ext uri="{BB962C8B-B14F-4D97-AF65-F5344CB8AC3E}">
        <p14:creationId xmlns:p14="http://schemas.microsoft.com/office/powerpoint/2010/main" val="5971049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0550" y="450310"/>
            <a:ext cx="9601200" cy="622214"/>
          </a:xfrm>
        </p:spPr>
        <p:txBody>
          <a:bodyPr/>
          <a:lstStyle/>
          <a:p>
            <a:r>
              <a:rPr lang="en-US" dirty="0"/>
              <a:t>SF36 - Physical Component Summary</a:t>
            </a:r>
          </a:p>
        </p:txBody>
      </p:sp>
      <p:sp>
        <p:nvSpPr>
          <p:cNvPr id="3" name="Content Placeholder 2"/>
          <p:cNvSpPr>
            <a:spLocks noGrp="1"/>
          </p:cNvSpPr>
          <p:nvPr>
            <p:ph idx="1"/>
          </p:nvPr>
        </p:nvSpPr>
        <p:spPr>
          <a:xfrm>
            <a:off x="7229476" y="1371602"/>
            <a:ext cx="4454524" cy="4219574"/>
          </a:xfrm>
          <a:ln>
            <a:solidFill>
              <a:schemeClr val="accent1"/>
            </a:solidFill>
          </a:ln>
        </p:spPr>
        <p:txBody>
          <a:bodyPr>
            <a:normAutofit/>
          </a:bodyPr>
          <a:lstStyle/>
          <a:p>
            <a:pPr algn="r" rtl="1">
              <a:lnSpc>
                <a:spcPct val="150000"/>
              </a:lnSpc>
            </a:pPr>
            <a:r>
              <a:rPr lang="he-IL" sz="1400" b="1" u="sng" dirty="0"/>
              <a:t>שאלון ה</a:t>
            </a:r>
            <a:r>
              <a:rPr lang="en-US" sz="1400" b="1" u="sng" dirty="0"/>
              <a:t> </a:t>
            </a:r>
            <a:r>
              <a:rPr lang="he-IL" sz="1400" b="1" u="sng" dirty="0"/>
              <a:t>-</a:t>
            </a:r>
            <a:r>
              <a:rPr lang="en-US" sz="1400" b="1" u="sng" dirty="0"/>
              <a:t>SF36 - Physical Component Summary</a:t>
            </a:r>
          </a:p>
          <a:p>
            <a:pPr algn="r" rtl="1">
              <a:lnSpc>
                <a:spcPct val="150000"/>
              </a:lnSpc>
            </a:pPr>
            <a:r>
              <a:rPr lang="he-IL" sz="1400" dirty="0"/>
              <a:t>הסולם המסכם מצב בריאות פיזי. מחושב כסיכום שך 4 תתי סולמות של </a:t>
            </a:r>
            <a:r>
              <a:rPr lang="en-US" sz="1400" dirty="0"/>
              <a:t>SF36</a:t>
            </a:r>
            <a:r>
              <a:rPr lang="he-IL" sz="1400" dirty="0"/>
              <a:t>: מוגבלות פיזית עקב בעיות בריאות, מוגבלות תפקודית עקב בעיות בריאות, כאב גופני, תפיסת בריאות כללית. </a:t>
            </a:r>
          </a:p>
          <a:p>
            <a:pPr algn="r" rtl="1">
              <a:lnSpc>
                <a:spcPct val="150000"/>
              </a:lnSpc>
            </a:pPr>
            <a:endParaRPr lang="he-IL" sz="1400" dirty="0"/>
          </a:p>
        </p:txBody>
      </p:sp>
      <p:graphicFrame>
        <p:nvGraphicFramePr>
          <p:cNvPr id="6" name="Chart 5"/>
          <p:cNvGraphicFramePr>
            <a:graphicFrameLocks/>
          </p:cNvGraphicFramePr>
          <p:nvPr>
            <p:extLst>
              <p:ext uri="{D42A27DB-BD31-4B8C-83A1-F6EECF244321}">
                <p14:modId xmlns:p14="http://schemas.microsoft.com/office/powerpoint/2010/main" val="814156448"/>
              </p:ext>
            </p:extLst>
          </p:nvPr>
        </p:nvGraphicFramePr>
        <p:xfrm>
          <a:off x="590550" y="1371600"/>
          <a:ext cx="6400800" cy="4219575"/>
        </p:xfrm>
        <a:graphic>
          <a:graphicData uri="http://schemas.openxmlformats.org/drawingml/2006/chart">
            <c:chart xmlns:c="http://schemas.openxmlformats.org/drawingml/2006/chart" xmlns:r="http://schemas.openxmlformats.org/officeDocument/2006/relationships" r:id="rId3"/>
          </a:graphicData>
        </a:graphic>
      </p:graphicFrame>
      <p:sp>
        <p:nvSpPr>
          <p:cNvPr id="7" name="TextBox 6"/>
          <p:cNvSpPr txBox="1"/>
          <p:nvPr/>
        </p:nvSpPr>
        <p:spPr>
          <a:xfrm>
            <a:off x="651934"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0.003</a:t>
            </a:r>
            <a:r>
              <a:rPr lang="en-US" sz="1100" dirty="0"/>
              <a:t>; Before/Follow-up: p-value=</a:t>
            </a:r>
            <a:r>
              <a:rPr lang="en-US" sz="1100" b="1" dirty="0"/>
              <a:t>0.281</a:t>
            </a:r>
          </a:p>
        </p:txBody>
      </p:sp>
    </p:spTree>
    <p:extLst>
      <p:ext uri="{BB962C8B-B14F-4D97-AF65-F5344CB8AC3E}">
        <p14:creationId xmlns:p14="http://schemas.microsoft.com/office/powerpoint/2010/main" val="1214061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81025" y="469360"/>
            <a:ext cx="9601200" cy="622214"/>
          </a:xfrm>
        </p:spPr>
        <p:txBody>
          <a:bodyPr/>
          <a:lstStyle/>
          <a:p>
            <a:r>
              <a:rPr lang="en-US" dirty="0"/>
              <a:t>SF36 - Mental Component Summary</a:t>
            </a:r>
          </a:p>
        </p:txBody>
      </p:sp>
      <p:sp>
        <p:nvSpPr>
          <p:cNvPr id="3" name="Content Placeholder 2"/>
          <p:cNvSpPr>
            <a:spLocks noGrp="1"/>
          </p:cNvSpPr>
          <p:nvPr>
            <p:ph idx="1"/>
          </p:nvPr>
        </p:nvSpPr>
        <p:spPr>
          <a:xfrm>
            <a:off x="7305676" y="1371602"/>
            <a:ext cx="4378324" cy="4219574"/>
          </a:xfrm>
          <a:ln>
            <a:solidFill>
              <a:schemeClr val="accent1"/>
            </a:solidFill>
          </a:ln>
        </p:spPr>
        <p:txBody>
          <a:bodyPr>
            <a:normAutofit/>
          </a:bodyPr>
          <a:lstStyle/>
          <a:p>
            <a:pPr algn="r" rtl="1">
              <a:lnSpc>
                <a:spcPct val="150000"/>
              </a:lnSpc>
            </a:pPr>
            <a:r>
              <a:rPr lang="he-IL" sz="1400" b="1" u="sng" dirty="0"/>
              <a:t>שאלון ה</a:t>
            </a:r>
            <a:r>
              <a:rPr lang="en-US" sz="1400" b="1" u="sng" dirty="0"/>
              <a:t> </a:t>
            </a:r>
            <a:r>
              <a:rPr lang="he-IL" sz="1400" b="1" u="sng" dirty="0"/>
              <a:t>-</a:t>
            </a:r>
            <a:r>
              <a:rPr lang="en-US" sz="1400" b="1" u="sng" dirty="0"/>
              <a:t>SF36 – Mental Component Summary</a:t>
            </a:r>
            <a:endParaRPr lang="he-IL" sz="1400" b="1" u="sng" dirty="0"/>
          </a:p>
          <a:p>
            <a:pPr algn="r" rtl="1">
              <a:lnSpc>
                <a:spcPct val="150000"/>
              </a:lnSpc>
            </a:pPr>
            <a:r>
              <a:rPr lang="he-IL" sz="1400" dirty="0"/>
              <a:t>הסולם המסכם מצב בריאות נפשי. מחושב כסיכום שך 4 תתי סולמות של </a:t>
            </a:r>
            <a:r>
              <a:rPr lang="en-US" sz="1400" dirty="0"/>
              <a:t>SF36</a:t>
            </a:r>
            <a:r>
              <a:rPr lang="he-IL" sz="1400" dirty="0"/>
              <a:t>: מוגבלות חברתית עקב בעיות פיזיות או רגשיות, בריאות נפשית, מוגבלות תפקודית עקב בעיות רגשיות, חיוניות. </a:t>
            </a:r>
            <a:endParaRPr lang="en-US" sz="1400" b="1" u="sng" dirty="0"/>
          </a:p>
          <a:p>
            <a:pPr algn="r" rtl="1">
              <a:lnSpc>
                <a:spcPct val="150000"/>
              </a:lnSpc>
            </a:pPr>
            <a:endParaRPr lang="he-IL" sz="1400" b="1" u="sng" dirty="0"/>
          </a:p>
        </p:txBody>
      </p:sp>
      <p:graphicFrame>
        <p:nvGraphicFramePr>
          <p:cNvPr id="7" name="Chart 6"/>
          <p:cNvGraphicFramePr>
            <a:graphicFrameLocks/>
          </p:cNvGraphicFramePr>
          <p:nvPr>
            <p:extLst>
              <p:ext uri="{D42A27DB-BD31-4B8C-83A1-F6EECF244321}">
                <p14:modId xmlns:p14="http://schemas.microsoft.com/office/powerpoint/2010/main" val="1399641877"/>
              </p:ext>
            </p:extLst>
          </p:nvPr>
        </p:nvGraphicFramePr>
        <p:xfrm>
          <a:off x="581025" y="1371602"/>
          <a:ext cx="6362700" cy="4219574"/>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651934" y="5676899"/>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0.009</a:t>
            </a:r>
            <a:r>
              <a:rPr lang="en-US" sz="1100" dirty="0"/>
              <a:t>; Before/Follow-up: p-value=</a:t>
            </a:r>
            <a:r>
              <a:rPr lang="en-US" sz="1100" b="1" dirty="0"/>
              <a:t>0.004</a:t>
            </a:r>
          </a:p>
        </p:txBody>
      </p:sp>
    </p:spTree>
    <p:extLst>
      <p:ext uri="{BB962C8B-B14F-4D97-AF65-F5344CB8AC3E}">
        <p14:creationId xmlns:p14="http://schemas.microsoft.com/office/powerpoint/2010/main" val="10517472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8174" y="478885"/>
            <a:ext cx="9601200" cy="622214"/>
          </a:xfrm>
        </p:spPr>
        <p:txBody>
          <a:bodyPr/>
          <a:lstStyle/>
          <a:p>
            <a:r>
              <a:rPr lang="en-US" dirty="0"/>
              <a:t>STAI</a:t>
            </a:r>
          </a:p>
        </p:txBody>
      </p:sp>
      <p:sp>
        <p:nvSpPr>
          <p:cNvPr id="3" name="Content Placeholder 2"/>
          <p:cNvSpPr>
            <a:spLocks noGrp="1"/>
          </p:cNvSpPr>
          <p:nvPr>
            <p:ph idx="1"/>
          </p:nvPr>
        </p:nvSpPr>
        <p:spPr>
          <a:xfrm>
            <a:off x="6591300" y="1219199"/>
            <a:ext cx="5092700" cy="4869821"/>
          </a:xfrm>
          <a:ln>
            <a:solidFill>
              <a:schemeClr val="accent1"/>
            </a:solidFill>
          </a:ln>
        </p:spPr>
        <p:txBody>
          <a:bodyPr>
            <a:noAutofit/>
          </a:bodyPr>
          <a:lstStyle/>
          <a:p>
            <a:pPr marL="0" indent="0" algn="just" rtl="1">
              <a:lnSpc>
                <a:spcPct val="150000"/>
              </a:lnSpc>
              <a:buNone/>
            </a:pPr>
            <a:r>
              <a:rPr lang="he-IL" sz="1600" b="1" u="sng" dirty="0"/>
              <a:t>שאלון ה-</a:t>
            </a:r>
            <a:r>
              <a:rPr lang="en-US" sz="1600" b="1" u="sng" dirty="0"/>
              <a:t>State-Trait Anxiety Inventory (STAI)</a:t>
            </a:r>
            <a:r>
              <a:rPr lang="he-IL" sz="1600" dirty="0"/>
              <a:t> – שאלון למדידת חרדה מצבית-תכונתית (</a:t>
            </a:r>
            <a:r>
              <a:rPr lang="he-IL" sz="1600" dirty="0" err="1"/>
              <a:t>שחמ"ת</a:t>
            </a:r>
            <a:r>
              <a:rPr lang="he-IL" sz="1600" dirty="0"/>
              <a:t>), אשר פותח בעקבות עבודתו של </a:t>
            </a:r>
            <a:r>
              <a:rPr lang="en-US" sz="1600" dirty="0" err="1"/>
              <a:t>Spielberger</a:t>
            </a:r>
            <a:r>
              <a:rPr lang="he-IL" sz="1600" dirty="0"/>
              <a:t>. שאלון זה מודד שני מושגים תיאורטיים נפרדים ועל כן מורכב משני חלקים –  שאלון למדידת חרדה תכונתית ושאלון נפרד למדידת חרדה מצבית. כל אחד מהשאלונים כולל 20 היגדים. </a:t>
            </a:r>
            <a:r>
              <a:rPr lang="he-IL" sz="1600" b="1" dirty="0"/>
              <a:t>לשאלון זה לא הוגדרו נקודות חתך, אך ניקוד גבוה יותר מעיד על רמות גבוהות של חרדה (לאחר הפיכת הפריטים ההפוכים).</a:t>
            </a:r>
            <a:r>
              <a:rPr lang="he-IL" sz="1600" dirty="0"/>
              <a:t> </a:t>
            </a:r>
            <a:r>
              <a:rPr lang="he-IL" sz="1600" b="1" dirty="0"/>
              <a:t>ישנם מחקרים המצביעים על נקודת חתך של 44 לאבחון הפרעת חרדה.</a:t>
            </a:r>
            <a:r>
              <a:rPr lang="he-IL" sz="1600" dirty="0"/>
              <a:t> בשני השאלונים המטופל מתבקש לדרג את מידת ההתאמה בין ההיגד לבין הרגשתו בסולם </a:t>
            </a:r>
            <a:r>
              <a:rPr lang="he-IL" sz="1600" dirty="0" err="1"/>
              <a:t>לייקרט</a:t>
            </a:r>
            <a:r>
              <a:rPr lang="he-IL" sz="1600" dirty="0"/>
              <a:t> מ-1 (כלל לא) עד 4 (מאוד), כך שציונים יכולים לנוע בטווח בין 20-80. לצורך המחקר הנוכחי</a:t>
            </a:r>
            <a:r>
              <a:rPr lang="ar-SA" sz="1600" dirty="0"/>
              <a:t>, </a:t>
            </a:r>
            <a:r>
              <a:rPr lang="he-IL" sz="1600" dirty="0"/>
              <a:t>נעשה שימוש בשאלון למדידת חרדה תכונתית בלבד</a:t>
            </a:r>
            <a:r>
              <a:rPr lang="ar-SA" sz="1600" dirty="0"/>
              <a:t>.</a:t>
            </a:r>
            <a:r>
              <a:rPr lang="en-US" sz="1600" dirty="0"/>
              <a:t> </a:t>
            </a:r>
          </a:p>
        </p:txBody>
      </p:sp>
      <p:graphicFrame>
        <p:nvGraphicFramePr>
          <p:cNvPr id="7" name="Chart 6"/>
          <p:cNvGraphicFramePr>
            <a:graphicFrameLocks/>
          </p:cNvGraphicFramePr>
          <p:nvPr>
            <p:extLst>
              <p:ext uri="{D42A27DB-BD31-4B8C-83A1-F6EECF244321}">
                <p14:modId xmlns:p14="http://schemas.microsoft.com/office/powerpoint/2010/main" val="2971998935"/>
              </p:ext>
            </p:extLst>
          </p:nvPr>
        </p:nvGraphicFramePr>
        <p:xfrm>
          <a:off x="638174" y="1219200"/>
          <a:ext cx="5753101" cy="4371976"/>
        </p:xfrm>
        <a:graphic>
          <a:graphicData uri="http://schemas.openxmlformats.org/drawingml/2006/chart">
            <c:chart xmlns:c="http://schemas.openxmlformats.org/drawingml/2006/chart" xmlns:r="http://schemas.openxmlformats.org/officeDocument/2006/relationships" r:id="rId3"/>
          </a:graphicData>
        </a:graphic>
      </p:graphicFrame>
      <p:sp>
        <p:nvSpPr>
          <p:cNvPr id="6" name="TextBox 5"/>
          <p:cNvSpPr txBox="1"/>
          <p:nvPr/>
        </p:nvSpPr>
        <p:spPr>
          <a:xfrm>
            <a:off x="518584" y="5709277"/>
            <a:ext cx="6072716" cy="430887"/>
          </a:xfrm>
          <a:prstGeom prst="rect">
            <a:avLst/>
          </a:prstGeom>
          <a:noFill/>
        </p:spPr>
        <p:txBody>
          <a:bodyPr wrap="square" rtlCol="0">
            <a:spAutoFit/>
          </a:bodyPr>
          <a:lstStyle/>
          <a:p>
            <a:r>
              <a:rPr lang="en-US" sz="1100" b="1" dirty="0"/>
              <a:t>Wilcoxon Signed Ranks Test</a:t>
            </a:r>
          </a:p>
          <a:p>
            <a:r>
              <a:rPr lang="en-US" sz="1100" dirty="0"/>
              <a:t>Before/After: p-value=</a:t>
            </a:r>
            <a:r>
              <a:rPr lang="en-US" sz="1100" b="1" dirty="0"/>
              <a:t>0.001</a:t>
            </a:r>
            <a:r>
              <a:rPr lang="en-US" sz="1100" dirty="0"/>
              <a:t>; After/Follow-up: p-value=</a:t>
            </a:r>
            <a:r>
              <a:rPr lang="en-US" sz="1100" b="1" dirty="0"/>
              <a:t>0.006</a:t>
            </a:r>
            <a:r>
              <a:rPr lang="en-US" sz="1100" dirty="0"/>
              <a:t>; Before/Follow-up: p-value=</a:t>
            </a:r>
            <a:r>
              <a:rPr lang="en-US" sz="1100" b="1" dirty="0"/>
              <a:t>0.096</a:t>
            </a:r>
          </a:p>
        </p:txBody>
      </p:sp>
    </p:spTree>
    <p:extLst>
      <p:ext uri="{BB962C8B-B14F-4D97-AF65-F5344CB8AC3E}">
        <p14:creationId xmlns:p14="http://schemas.microsoft.com/office/powerpoint/2010/main" val="35595121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Diamond Grid 16x9">
  <a:themeElements>
    <a:clrScheme name="Blue">
      <a:dk1>
        <a:sysClr val="windowText" lastClr="000000"/>
      </a:dk1>
      <a:lt1>
        <a:sysClr val="window" lastClr="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usiness diamond grid presentation (widescreen).potx" id="{B2221865-AD13-4DF0-B68E-BF08E8CC5659}" vid="{BAA0C488-98B6-4F47-8E1C-5C7CD9605F73}"/>
    </a:ext>
  </a:extLst>
</a:theme>
</file>

<file path=ppt/theme/theme2.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DiamondGrid">
      <a:dk1>
        <a:srgbClr val="2D2E2D"/>
      </a:dk1>
      <a:lt1>
        <a:sysClr val="window" lastClr="FFFFFF"/>
      </a:lt1>
      <a:dk2>
        <a:srgbClr val="000000"/>
      </a:dk2>
      <a:lt2>
        <a:srgbClr val="EAEAEA"/>
      </a:lt2>
      <a:accent1>
        <a:srgbClr val="D15A3E"/>
      </a:accent1>
      <a:accent2>
        <a:srgbClr val="B2B2B2"/>
      </a:accent2>
      <a:accent3>
        <a:srgbClr val="4F91A1"/>
      </a:accent3>
      <a:accent4>
        <a:srgbClr val="F0BA34"/>
      </a:accent4>
      <a:accent5>
        <a:srgbClr val="AEB733"/>
      </a:accent5>
      <a:accent6>
        <a:srgbClr val="926397"/>
      </a:accent6>
      <a:hlink>
        <a:srgbClr val="4F91A1"/>
      </a:hlink>
      <a:folHlink>
        <a:srgbClr val="808080"/>
      </a:folHlink>
    </a:clrScheme>
    <a:fontScheme name="Arial">
      <a:maj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Aria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Office">
      <a:fillStyleLst>
        <a:solidFill>
          <a:schemeClr val="phClr"/>
        </a:solidFill>
        <a:gradFill rotWithShape="1">
          <a:gsLst>
            <a:gs pos="0">
              <a:schemeClr val="phClr">
                <a:lumMod val="157000"/>
                <a:satMod val="101000"/>
              </a:schemeClr>
            </a:gs>
            <a:gs pos="50000">
              <a:schemeClr val="phClr">
                <a:lumMod val="137000"/>
                <a:satMod val="103000"/>
              </a:schemeClr>
            </a:gs>
            <a:gs pos="100000">
              <a:schemeClr val="phClr">
                <a:lumMod val="115000"/>
                <a:satMod val="109000"/>
              </a:schemeClr>
            </a:gs>
          </a:gsLst>
          <a:lin ang="5400000" scaled="0"/>
        </a:gradFill>
        <a:gradFill rotWithShape="1">
          <a:gsLst>
            <a:gs pos="0">
              <a:schemeClr val="phClr">
                <a:satMod val="103000"/>
                <a:lumMod val="118000"/>
              </a:schemeClr>
            </a:gs>
            <a:gs pos="50000">
              <a:schemeClr val="phClr">
                <a:satMod val="89000"/>
                <a:lumMod val="91000"/>
              </a:schemeClr>
            </a:gs>
            <a:gs pos="100000">
              <a:schemeClr val="phClr">
                <a:lumMod val="6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100000"/>
                <a:satMod val="100000"/>
                <a:shade val="0"/>
              </a:schemeClr>
            </a:gs>
            <a:gs pos="0">
              <a:scrgbClr r="0" g="0" b="0"/>
            </a:gs>
            <a:gs pos="100000">
              <a:schemeClr val="phClr">
                <a:shade val="100000"/>
                <a:satMod val="100000"/>
              </a:schemeClr>
            </a:gs>
          </a:gsLst>
          <a:lin ang="5400000" scaled="0"/>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Business diamond grid presentation (widescreen)</Template>
  <TotalTime>1334</TotalTime>
  <Words>1512</Words>
  <Application>Microsoft Office PowerPoint</Application>
  <PresentationFormat>מסך רחב</PresentationFormat>
  <Paragraphs>104</Paragraphs>
  <Slides>16</Slides>
  <Notes>12</Notes>
  <HiddenSlides>0</HiddenSlides>
  <MMClips>0</MMClips>
  <ScaleCrop>false</ScaleCrop>
  <HeadingPairs>
    <vt:vector size="6" baseType="variant">
      <vt:variant>
        <vt:lpstr>גופנים בשימוש</vt:lpstr>
      </vt:variant>
      <vt:variant>
        <vt:i4>2</vt:i4>
      </vt:variant>
      <vt:variant>
        <vt:lpstr>ערכת נושא</vt:lpstr>
      </vt:variant>
      <vt:variant>
        <vt:i4>1</vt:i4>
      </vt:variant>
      <vt:variant>
        <vt:lpstr>כותרות שקופיות</vt:lpstr>
      </vt:variant>
      <vt:variant>
        <vt:i4>16</vt:i4>
      </vt:variant>
    </vt:vector>
  </HeadingPairs>
  <TitlesOfParts>
    <vt:vector size="19" baseType="lpstr">
      <vt:lpstr>Arial</vt:lpstr>
      <vt:lpstr>Calibri</vt:lpstr>
      <vt:lpstr>Diamond Grid 16x9</vt:lpstr>
      <vt:lpstr>Preliminary Pilot Study Results </vt:lpstr>
      <vt:lpstr>Demographics (N=15)</vt:lpstr>
      <vt:lpstr>PHQ15  Somatization Score</vt:lpstr>
      <vt:lpstr>PHQ15  Somatization Score</vt:lpstr>
      <vt:lpstr>S-ТOPS -Treatment Outcomes in Pain Survey</vt:lpstr>
      <vt:lpstr>מצגת של PowerPoint‏</vt:lpstr>
      <vt:lpstr>SF36 - Physical Component Summary</vt:lpstr>
      <vt:lpstr>SF36 - Mental Component Summary</vt:lpstr>
      <vt:lpstr>STAI</vt:lpstr>
      <vt:lpstr>PHQ9 Depression Severity Score</vt:lpstr>
      <vt:lpstr>PHQ9 Depression Severity Score</vt:lpstr>
      <vt:lpstr>PCS - The Pain Catastrophizing Scale</vt:lpstr>
      <vt:lpstr>PCS - The Pain Catastrophizing Scale</vt:lpstr>
      <vt:lpstr>PCS - The Pain Catastrophizing Scale</vt:lpstr>
      <vt:lpstr>PCS - The Pain Catastrophizing Scale</vt:lpstr>
      <vt:lpstr>The Depressive Experiences Questionnaire Self-Criticism Scale (DEQ-SC6)</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Preliminary Pilot Study Results</dc:title>
  <dc:creator>רוסלן סרגיינקו</dc:creator>
  <cp:lastModifiedBy>Nili zur</cp:lastModifiedBy>
  <cp:revision>63</cp:revision>
  <dcterms:created xsi:type="dcterms:W3CDTF">2020-02-05T13:44:30Z</dcterms:created>
  <dcterms:modified xsi:type="dcterms:W3CDTF">2020-11-30T11:16:58Z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0x010100AA3F7D94069FF64A86F7DFF56D60E3BE</vt:lpwstr>
  </property>
  <property fmtid="{D5CDD505-2E9C-101B-9397-08002B2CF9AE}" pid="3" name="InternalTags">
    <vt:lpwstr/>
  </property>
  <property fmtid="{D5CDD505-2E9C-101B-9397-08002B2CF9AE}" pid="4" name="FeatureTags">
    <vt:lpwstr/>
  </property>
  <property fmtid="{D5CDD505-2E9C-101B-9397-08002B2CF9AE}" pid="5" name="LocalizationTags">
    <vt:lpwstr/>
  </property>
  <property fmtid="{D5CDD505-2E9C-101B-9397-08002B2CF9AE}" pid="6" name="ScenarioTags">
    <vt:lpwstr/>
  </property>
  <property fmtid="{D5CDD505-2E9C-101B-9397-08002B2CF9AE}" pid="7" name="CampaignTags">
    <vt:lpwstr/>
  </property>
</Properties>
</file>